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5" r:id="rId2"/>
    <p:sldMasterId id="2147483759" r:id="rId3"/>
    <p:sldMasterId id="2147483773" r:id="rId4"/>
    <p:sldMasterId id="2147483785" r:id="rId5"/>
    <p:sldMasterId id="2147483797" r:id="rId6"/>
    <p:sldMasterId id="2147483811" r:id="rId7"/>
  </p:sldMasterIdLst>
  <p:notesMasterIdLst>
    <p:notesMasterId r:id="rId57"/>
  </p:notesMasterIdLst>
  <p:sldIdLst>
    <p:sldId id="256" r:id="rId8"/>
    <p:sldId id="257" r:id="rId9"/>
    <p:sldId id="296" r:id="rId10"/>
    <p:sldId id="259" r:id="rId11"/>
    <p:sldId id="298" r:id="rId12"/>
    <p:sldId id="261" r:id="rId13"/>
    <p:sldId id="297" r:id="rId14"/>
    <p:sldId id="262" r:id="rId15"/>
    <p:sldId id="263" r:id="rId16"/>
    <p:sldId id="265" r:id="rId17"/>
    <p:sldId id="264" r:id="rId18"/>
    <p:sldId id="300" r:id="rId19"/>
    <p:sldId id="302" r:id="rId20"/>
    <p:sldId id="305" r:id="rId21"/>
    <p:sldId id="301" r:id="rId22"/>
    <p:sldId id="303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06" r:id="rId36"/>
    <p:sldId id="266" r:id="rId37"/>
    <p:sldId id="258" r:id="rId38"/>
    <p:sldId id="267" r:id="rId39"/>
    <p:sldId id="268" r:id="rId40"/>
    <p:sldId id="269" r:id="rId41"/>
    <p:sldId id="270" r:id="rId42"/>
    <p:sldId id="271" r:id="rId43"/>
    <p:sldId id="272" r:id="rId44"/>
    <p:sldId id="299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307" r:id="rId53"/>
    <p:sldId id="304" r:id="rId54"/>
    <p:sldId id="274" r:id="rId55"/>
    <p:sldId id="295" r:id="rId56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D69DF-E24D-4FA2-9C1C-2D636EBFF1DC}" type="datetimeFigureOut">
              <a:rPr lang="tr-TR" smtClean="0"/>
              <a:t>24.04.2019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806DD-CF88-4B03-A251-22EC12947E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789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29097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54000"/>
            <a:ext cx="2095500" cy="6578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54000"/>
            <a:ext cx="6134100" cy="6578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58A0E6-34A4-4383-B06F-145ABF7DD26E}" type="datetimeFigureOut">
              <a:rPr lang="tr-TR" smtClean="0"/>
              <a:t>24.04.2019</a:t>
            </a:fld>
            <a:endParaRPr lang="tr-TR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AF97EF3-F0C7-49B5-9E73-57A2C3A3B7F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947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9E934E-3B31-4503-9EAC-C67B2FB4E41C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559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B96255A-5C4D-40B3-9F4F-C1FBF13A7DC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88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D6FF09-1D15-4A2D-BE44-A37024B71C5A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0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D7F69E1-9C4B-44F5-AA3F-E77B419D1FC1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887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CE0E43-2828-4A47-BC09-98A233C4F61D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507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F8373F-E3FB-4EED-A609-636D7C7EBA38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263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FC4AA04-2DBC-4727-BBB6-367086E8AE4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83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26ECE4E-300F-49FA-857C-733CC2B223C7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1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BFC631-2E53-4027-88CC-4ACF08202E84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295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2354CF-31EE-4F27-ABD5-02DBE1A82DB7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88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29650" y="152400"/>
            <a:ext cx="514350" cy="3124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86600" y="152400"/>
            <a:ext cx="1390650" cy="3124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11636A7-4CEC-4234-B541-9DE241FC8D1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54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600" y="152400"/>
            <a:ext cx="20574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166813"/>
            <a:ext cx="914400" cy="2109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010400" y="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D155009-32D2-4921-A9E3-E2B25CA3A31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532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600" y="152400"/>
            <a:ext cx="20574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229600" y="1166813"/>
            <a:ext cx="914400" cy="97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229600" y="2297113"/>
            <a:ext cx="914400" cy="979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64AD102-F639-4264-948B-9D0DFA4EBD3C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8836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9E934E-3B31-4503-9EAC-C67B2FB4E41C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517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B96255A-5C4D-40B3-9F4F-C1FBF13A7DC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1686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D6FF09-1D15-4A2D-BE44-A37024B71C5A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992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D7F69E1-9C4B-44F5-AA3F-E77B419D1FC1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8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CE0E43-2828-4A47-BC09-98A233C4F61D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8262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F8373F-E3FB-4EED-A609-636D7C7EBA38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604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FC4AA04-2DBC-4727-BBB6-367086E8AE4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3016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26ECE4E-300F-49FA-857C-733CC2B223C7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599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BFC631-2E53-4027-88CC-4ACF08202E84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84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2354CF-31EE-4F27-ABD5-02DBE1A82DB7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92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29650" y="152400"/>
            <a:ext cx="514350" cy="3124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86600" y="152400"/>
            <a:ext cx="1390650" cy="3124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11636A7-4CEC-4234-B541-9DE241FC8D1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335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600" y="152400"/>
            <a:ext cx="20574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166813"/>
            <a:ext cx="914400" cy="2109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010400" y="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D155009-32D2-4921-A9E3-E2B25CA3A31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212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600" y="152400"/>
            <a:ext cx="20574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229600" y="1166813"/>
            <a:ext cx="914400" cy="97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229600" y="2297113"/>
            <a:ext cx="914400" cy="979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64AD102-F639-4264-948B-9D0DFA4EBD3C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150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B03131-EF5D-4AF8-A2A1-133F0AC93A69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36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C52C54-AADA-4886-B34C-F326E06C0BFB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55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1C5B5C-5BC5-484B-AD23-2448CE228726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327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750D29-8A94-45D0-A1F2-66D27F377A65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7525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3EC1D5-9824-4C6D-9952-6E897DFE9592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7626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A5F6AF4-1ECA-497A-BB2E-0498BDA8D7AF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9184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190B8E-049F-409D-90BF-BE1957C33795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621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EF1D52-CEF7-459C-8A06-E6F26D4A6856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014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B0575CE-E021-4CB1-9B99-CD7284F4C3D1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9623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C9FBD6-0817-493D-8EA5-46EB4290CA5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867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04C275-DDE7-4FD6-9E5A-C32445AAF96C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31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B03131-EF5D-4AF8-A2A1-133F0AC93A69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37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C52C54-AADA-4886-B34C-F326E06C0BFB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695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1C5B5C-5BC5-484B-AD23-2448CE228726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880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750D29-8A94-45D0-A1F2-66D27F377A65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875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3EC1D5-9824-4C6D-9952-6E897DFE9592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7725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A5F6AF4-1ECA-497A-BB2E-0498BDA8D7AF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4771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190B8E-049F-409D-90BF-BE1957C33795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6615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EF1D52-CEF7-459C-8A06-E6F26D4A6856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812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B0575CE-E021-4CB1-9B99-CD7284F4C3D1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0027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C9FBD6-0817-493D-8EA5-46EB4290CA5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04C275-DDE7-4FD6-9E5A-C32445AAF96C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550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9E934E-3B31-4503-9EAC-C67B2FB4E41C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3205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B96255A-5C4D-40B3-9F4F-C1FBF13A7DC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83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D6FF09-1D15-4A2D-BE44-A37024B71C5A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6647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D7F69E1-9C4B-44F5-AA3F-E77B419D1FC1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2572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CE0E43-2828-4A47-BC09-98A233C4F61D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6325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F8373F-E3FB-4EED-A609-636D7C7EBA38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354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FC4AA04-2DBC-4727-BBB6-367086E8AE4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490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26ECE4E-300F-49FA-857C-733CC2B223C7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0053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BFC631-2E53-4027-88CC-4ACF08202E84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2354CF-31EE-4F27-ABD5-02DBE1A82DB7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108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29650" y="152400"/>
            <a:ext cx="514350" cy="3124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86600" y="152400"/>
            <a:ext cx="1390650" cy="3124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11636A7-4CEC-4234-B541-9DE241FC8D1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3131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600" y="152400"/>
            <a:ext cx="20574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166813"/>
            <a:ext cx="914400" cy="2109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010400" y="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D155009-32D2-4921-A9E3-E2B25CA3A31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1973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600" y="152400"/>
            <a:ext cx="20574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229600" y="1166813"/>
            <a:ext cx="914400" cy="97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229600" y="2297113"/>
            <a:ext cx="914400" cy="979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64AD102-F639-4264-948B-9D0DFA4EBD3C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83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B03131-EF5D-4AF8-A2A1-133F0AC93A69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236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C52C54-AADA-4886-B34C-F326E06C0BFB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7515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1C5B5C-5BC5-484B-AD23-2448CE228726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2208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750D29-8A94-45D0-A1F2-66D27F377A65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780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3EC1D5-9824-4C6D-9952-6E897DFE9592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208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A5F6AF4-1ECA-497A-BB2E-0498BDA8D7AF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5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190B8E-049F-409D-90BF-BE1957C33795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991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EF1D52-CEF7-459C-8A06-E6F26D4A6856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485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B0575CE-E021-4CB1-9B99-CD7284F4C3D1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1139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C9FBD6-0817-493D-8EA5-46EB4290CA5E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9715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04C275-DDE7-4FD6-9E5A-C32445AAF96C}" type="slidenum">
              <a:rPr lang="en-US" altLang="tr-TR">
                <a:solidFill>
                  <a:srgbClr val="000000"/>
                </a:solidFill>
              </a:rPr>
              <a:pPr/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058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alibri Bold" charset="0"/>
              </a:rPr>
              <a:t>Click to edit Master title style</a:t>
            </a:r>
            <a:endParaRPr lang="en-US" dirty="0">
              <a:sym typeface="Calibri Bold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3058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alibri Bold" charset="0"/>
              </a:rPr>
              <a:t>Click to edit Master text styles</a:t>
            </a:r>
          </a:p>
          <a:p>
            <a:pPr lvl="1"/>
            <a:r>
              <a:rPr lang="en-US" smtClean="0">
                <a:sym typeface="Calibri Bold" charset="0"/>
              </a:rPr>
              <a:t>Second level</a:t>
            </a:r>
          </a:p>
          <a:p>
            <a:pPr lvl="2"/>
            <a:r>
              <a:rPr lang="en-US" smtClean="0">
                <a:sym typeface="Calibri Bold" charset="0"/>
              </a:rPr>
              <a:t>Third level</a:t>
            </a:r>
          </a:p>
          <a:p>
            <a:pPr lvl="3"/>
            <a:r>
              <a:rPr lang="en-US" smtClean="0">
                <a:sym typeface="Calibri Bold" charset="0"/>
              </a:rPr>
              <a:t>Fourth level</a:t>
            </a:r>
          </a:p>
          <a:p>
            <a:pPr lvl="4"/>
            <a:r>
              <a:rPr lang="en-US" smtClean="0">
                <a:sym typeface="Calibri Bold" charset="0"/>
              </a:rPr>
              <a:t>Fifth level</a:t>
            </a:r>
            <a:endParaRPr lang="en-US" dirty="0">
              <a:sym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/>
          <a:ea typeface="+mj-ea"/>
          <a:cs typeface="Calibri"/>
          <a:sym typeface="Calibri Bol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eaLnBrk="1" fontAlgn="base" hangingPunct="1">
        <a:spcBef>
          <a:spcPts val="600"/>
        </a:spcBef>
        <a:spcAft>
          <a:spcPct val="0"/>
        </a:spcAft>
        <a:buClr>
          <a:srgbClr val="950849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Calibri"/>
          <a:ea typeface="+mn-ea"/>
          <a:cs typeface="Calibri"/>
          <a:sym typeface="Calibri Bold" charset="0"/>
        </a:defRPr>
      </a:lvl1pPr>
      <a:lvl2pPr marL="514350" indent="-234950" algn="l" rtl="0" eaLnBrk="1" fontAlgn="base" hangingPunct="1">
        <a:spcBef>
          <a:spcPts val="500"/>
        </a:spcBef>
        <a:spcAft>
          <a:spcPct val="0"/>
        </a:spcAft>
        <a:buClr>
          <a:srgbClr val="950849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/>
          <a:ea typeface="ヒラギノ角ゴ ProN W3" charset="-128"/>
          <a:cs typeface="Calibri"/>
          <a:sym typeface="Calibri" charset="0"/>
        </a:defRPr>
      </a:lvl2pPr>
      <a:lvl3pPr marL="800100" indent="-203200" algn="l" rtl="0" eaLnBrk="1" fontAlgn="base" hangingPunct="1">
        <a:spcBef>
          <a:spcPts val="500"/>
        </a:spcBef>
        <a:spcAft>
          <a:spcPct val="0"/>
        </a:spcAft>
        <a:buClr>
          <a:srgbClr val="950849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/>
          <a:ea typeface="ヒラギノ角ゴ ProN W3" charset="-128"/>
          <a:cs typeface="Calibri"/>
          <a:sym typeface="Calibri" charset="0"/>
        </a:defRPr>
      </a:lvl3pPr>
      <a:lvl4pPr marL="1143000" indent="-228600" algn="l" rtl="0" eaLnBrk="1" fontAlgn="base" hangingPunct="1">
        <a:spcBef>
          <a:spcPts val="500"/>
        </a:spcBef>
        <a:spcAft>
          <a:spcPct val="0"/>
        </a:spcAft>
        <a:buClr>
          <a:srgbClr val="950849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/>
          <a:ea typeface="ヒラギノ角ゴ ProN W3" charset="-128"/>
          <a:cs typeface="Calibri"/>
          <a:sym typeface="Calibri" charset="0"/>
        </a:defRPr>
      </a:lvl4pPr>
      <a:lvl5pPr marL="1460500" indent="-228600" algn="l" rtl="0" eaLnBrk="1" fontAlgn="base" hangingPunct="1">
        <a:spcBef>
          <a:spcPts val="500"/>
        </a:spcBef>
        <a:spcAft>
          <a:spcPct val="0"/>
        </a:spcAft>
        <a:buClr>
          <a:srgbClr val="950849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/>
          <a:ea typeface="ヒラギノ角ゴ ProN W3" charset="-128"/>
          <a:cs typeface="Calibri"/>
          <a:sym typeface="Calibri" charset="0"/>
        </a:defRPr>
      </a:lvl5pPr>
      <a:lvl6pPr marL="1917700" indent="-228600" algn="l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62800" y="1166813"/>
            <a:ext cx="1981200" cy="210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 smtClean="0"/>
              <a:t>Click to edit Master text styles</a:t>
            </a:r>
          </a:p>
          <a:p>
            <a:pPr lvl="1"/>
            <a:r>
              <a:rPr lang="en-US" altLang="tr-TR" smtClean="0"/>
              <a:t>Second level</a:t>
            </a:r>
          </a:p>
          <a:p>
            <a:pPr lvl="2"/>
            <a:r>
              <a:rPr lang="en-US" altLang="tr-TR" smtClean="0"/>
              <a:t>Third level</a:t>
            </a:r>
          </a:p>
          <a:p>
            <a:pPr lvl="3"/>
            <a:r>
              <a:rPr lang="en-US" altLang="tr-TR" smtClean="0"/>
              <a:t>Fourth level</a:t>
            </a:r>
          </a:p>
          <a:p>
            <a:pPr lvl="4"/>
            <a:r>
              <a:rPr lang="en-US" altLang="tr-TR" smtClean="0"/>
              <a:t>Fifth level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086600" y="152400"/>
            <a:ext cx="2057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 smtClean="0"/>
              <a:t>Click to edit Master title style</a:t>
            </a:r>
          </a:p>
        </p:txBody>
      </p:sp>
      <p:sp>
        <p:nvSpPr>
          <p:cNvPr id="81613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fld id="{910A140F-4BFB-42F1-9B94-5007FAEC52B1}" type="slidenum">
              <a:rPr lang="en-US" altLang="tr-TR" smtClean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pPr/>
              <a:t>‹#›</a:t>
            </a:fld>
            <a:endParaRPr lang="en-US" altLang="tr-TR" smtClean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16133" name="Rectangle 5"/>
          <p:cNvSpPr>
            <a:spLocks noChangeArrowheads="1"/>
          </p:cNvSpPr>
          <p:nvPr/>
        </p:nvSpPr>
        <p:spPr bwMode="auto">
          <a:xfrm>
            <a:off x="7010400" y="6324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tr-TR" sz="120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</a:t>
            </a:r>
            <a:r>
              <a:rPr lang="en-US" altLang="tr-TR" sz="1200" smtClean="0">
                <a:solidFill>
                  <a:srgbClr val="000000"/>
                </a:solidFill>
                <a:cs typeface="Times New Roman" pitchFamily="18" charset="0"/>
              </a:rPr>
              <a:t> 2005 Pearson Education, Inc.  All rights reserved.</a:t>
            </a:r>
          </a:p>
        </p:txBody>
      </p:sp>
      <p:sp>
        <p:nvSpPr>
          <p:cNvPr id="816134" name="AutoShape 6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458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16135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077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88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ts val="1600"/>
        </a:spcAft>
        <a:defRPr sz="1400" b="1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588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Times New Roman" pitchFamily="18" charset="0"/>
        </a:defRPr>
      </a:lvl2pPr>
      <a:lvl3pPr marL="46355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3pPr>
      <a:lvl4pPr marL="682625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4pPr>
      <a:lvl5pPr marL="8636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5pPr>
      <a:lvl6pPr marL="13208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6pPr>
      <a:lvl7pPr marL="17780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7pPr>
      <a:lvl8pPr marL="22352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8pPr>
      <a:lvl9pPr marL="26924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62800" y="1166813"/>
            <a:ext cx="1981200" cy="210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 smtClean="0"/>
              <a:t>Click to edit Master text styles</a:t>
            </a:r>
          </a:p>
          <a:p>
            <a:pPr lvl="1"/>
            <a:r>
              <a:rPr lang="en-US" altLang="tr-TR" smtClean="0"/>
              <a:t>Second level</a:t>
            </a:r>
          </a:p>
          <a:p>
            <a:pPr lvl="2"/>
            <a:r>
              <a:rPr lang="en-US" altLang="tr-TR" smtClean="0"/>
              <a:t>Third level</a:t>
            </a:r>
          </a:p>
          <a:p>
            <a:pPr lvl="3"/>
            <a:r>
              <a:rPr lang="en-US" altLang="tr-TR" smtClean="0"/>
              <a:t>Fourth level</a:t>
            </a:r>
          </a:p>
          <a:p>
            <a:pPr lvl="4"/>
            <a:r>
              <a:rPr lang="en-US" altLang="tr-TR" smtClean="0"/>
              <a:t>Fifth level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086600" y="152400"/>
            <a:ext cx="2057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 smtClean="0"/>
              <a:t>Click to edit Master title style</a:t>
            </a:r>
          </a:p>
        </p:txBody>
      </p:sp>
      <p:sp>
        <p:nvSpPr>
          <p:cNvPr id="81613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fld id="{910A140F-4BFB-42F1-9B94-5007FAEC52B1}" type="slidenum">
              <a:rPr lang="en-US" altLang="tr-TR" smtClean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pPr/>
              <a:t>‹#›</a:t>
            </a:fld>
            <a:endParaRPr lang="en-US" altLang="tr-TR" smtClean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16133" name="Rectangle 5"/>
          <p:cNvSpPr>
            <a:spLocks noChangeArrowheads="1"/>
          </p:cNvSpPr>
          <p:nvPr/>
        </p:nvSpPr>
        <p:spPr bwMode="auto">
          <a:xfrm>
            <a:off x="7010400" y="6324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tr-TR" sz="120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</a:t>
            </a:r>
            <a:r>
              <a:rPr lang="en-US" altLang="tr-TR" sz="1200" smtClean="0">
                <a:solidFill>
                  <a:srgbClr val="000000"/>
                </a:solidFill>
                <a:cs typeface="Times New Roman" pitchFamily="18" charset="0"/>
              </a:rPr>
              <a:t> 2005 Pearson Education, Inc.  All rights reserved.</a:t>
            </a:r>
          </a:p>
        </p:txBody>
      </p:sp>
      <p:sp>
        <p:nvSpPr>
          <p:cNvPr id="816134" name="AutoShape 6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458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16135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077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1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ts val="1600"/>
        </a:spcAft>
        <a:defRPr sz="1400" b="1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588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Times New Roman" pitchFamily="18" charset="0"/>
        </a:defRPr>
      </a:lvl2pPr>
      <a:lvl3pPr marL="46355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3pPr>
      <a:lvl4pPr marL="682625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4pPr>
      <a:lvl5pPr marL="8636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5pPr>
      <a:lvl6pPr marL="13208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6pPr>
      <a:lvl7pPr marL="17780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7pPr>
      <a:lvl8pPr marL="22352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8pPr>
      <a:lvl9pPr marL="26924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fld id="{9C9F1241-57F4-4954-B785-D8B28322559B}" type="slidenum">
              <a:rPr lang="en-US" altLang="tr-TR" smtClean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pPr/>
              <a:t>‹#›</a:t>
            </a:fld>
            <a:endParaRPr lang="en-US" altLang="tr-TR" smtClean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title style</a:t>
            </a:r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41438"/>
            <a:ext cx="80010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text styles</a:t>
            </a:r>
          </a:p>
          <a:p>
            <a:pPr lvl="1"/>
            <a:r>
              <a:rPr lang="en-US" altLang="tr-TR" smtClean="0"/>
              <a:t>Second level</a:t>
            </a:r>
          </a:p>
          <a:p>
            <a:pPr lvl="2"/>
            <a:r>
              <a:rPr lang="en-US" altLang="tr-TR" smtClean="0"/>
              <a:t>Third level</a:t>
            </a:r>
          </a:p>
          <a:p>
            <a:pPr lvl="3"/>
            <a:r>
              <a:rPr lang="en-US" altLang="tr-TR" smtClean="0"/>
              <a:t>Fourth level</a:t>
            </a:r>
          </a:p>
          <a:p>
            <a:pPr lvl="4"/>
            <a:r>
              <a:rPr lang="en-US" altLang="tr-TR" smtClean="0"/>
              <a:t>Fifth level</a:t>
            </a:r>
          </a:p>
        </p:txBody>
      </p:sp>
      <p:sp>
        <p:nvSpPr>
          <p:cNvPr id="183306" name="AutoShape 1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3307" name="AutoShape 1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3308" name="Rectangle 12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D09162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r-TR" sz="1200" smtClean="0">
                <a:latin typeface="Arial" charset="0"/>
                <a:cs typeface="Times New Roman" pitchFamily="18" charset="0"/>
                <a:sym typeface="Symbol" pitchFamily="18" charset="2"/>
              </a:rPr>
              <a:t></a:t>
            </a:r>
            <a:r>
              <a:rPr lang="en-US" altLang="tr-TR" sz="1200" smtClean="0">
                <a:latin typeface="Arial" charset="0"/>
                <a:cs typeface="Times New Roman" pitchFamily="18" charset="0"/>
              </a:rPr>
              <a:t> 2005 Pearson Education, Inc.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3628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7713" indent="-290513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3pPr>
      <a:lvl4pPr marL="1662113" indent="-290513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fld id="{9C9F1241-57F4-4954-B785-D8B28322559B}" type="slidenum">
              <a:rPr lang="en-US" altLang="tr-TR" smtClean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pPr/>
              <a:t>‹#›</a:t>
            </a:fld>
            <a:endParaRPr lang="en-US" altLang="tr-TR" smtClean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title style</a:t>
            </a:r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41438"/>
            <a:ext cx="80010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text styles</a:t>
            </a:r>
          </a:p>
          <a:p>
            <a:pPr lvl="1"/>
            <a:r>
              <a:rPr lang="en-US" altLang="tr-TR" smtClean="0"/>
              <a:t>Second level</a:t>
            </a:r>
          </a:p>
          <a:p>
            <a:pPr lvl="2"/>
            <a:r>
              <a:rPr lang="en-US" altLang="tr-TR" smtClean="0"/>
              <a:t>Third level</a:t>
            </a:r>
          </a:p>
          <a:p>
            <a:pPr lvl="3"/>
            <a:r>
              <a:rPr lang="en-US" altLang="tr-TR" smtClean="0"/>
              <a:t>Fourth level</a:t>
            </a:r>
          </a:p>
          <a:p>
            <a:pPr lvl="4"/>
            <a:r>
              <a:rPr lang="en-US" altLang="tr-TR" smtClean="0"/>
              <a:t>Fifth level</a:t>
            </a:r>
          </a:p>
        </p:txBody>
      </p:sp>
      <p:sp>
        <p:nvSpPr>
          <p:cNvPr id="183306" name="AutoShape 1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3307" name="AutoShape 1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3308" name="Rectangle 12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D09162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r-TR" sz="1200" smtClean="0">
                <a:latin typeface="Arial" charset="0"/>
                <a:cs typeface="Times New Roman" pitchFamily="18" charset="0"/>
                <a:sym typeface="Symbol" pitchFamily="18" charset="2"/>
              </a:rPr>
              <a:t></a:t>
            </a:r>
            <a:r>
              <a:rPr lang="en-US" altLang="tr-TR" sz="1200" smtClean="0">
                <a:latin typeface="Arial" charset="0"/>
                <a:cs typeface="Times New Roman" pitchFamily="18" charset="0"/>
              </a:rPr>
              <a:t> 2005 Pearson Education, Inc.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187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7713" indent="-290513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3pPr>
      <a:lvl4pPr marL="1662113" indent="-290513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62800" y="1166813"/>
            <a:ext cx="1981200" cy="210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 smtClean="0"/>
              <a:t>Click to edit Master text styles</a:t>
            </a:r>
          </a:p>
          <a:p>
            <a:pPr lvl="1"/>
            <a:r>
              <a:rPr lang="en-US" altLang="tr-TR" smtClean="0"/>
              <a:t>Second level</a:t>
            </a:r>
          </a:p>
          <a:p>
            <a:pPr lvl="2"/>
            <a:r>
              <a:rPr lang="en-US" altLang="tr-TR" smtClean="0"/>
              <a:t>Third level</a:t>
            </a:r>
          </a:p>
          <a:p>
            <a:pPr lvl="3"/>
            <a:r>
              <a:rPr lang="en-US" altLang="tr-TR" smtClean="0"/>
              <a:t>Fourth level</a:t>
            </a:r>
          </a:p>
          <a:p>
            <a:pPr lvl="4"/>
            <a:r>
              <a:rPr lang="en-US" altLang="tr-TR" smtClean="0"/>
              <a:t>Fifth level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086600" y="152400"/>
            <a:ext cx="2057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 smtClean="0"/>
              <a:t>Click to edit Master title style</a:t>
            </a:r>
          </a:p>
        </p:txBody>
      </p:sp>
      <p:sp>
        <p:nvSpPr>
          <p:cNvPr id="81613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fld id="{910A140F-4BFB-42F1-9B94-5007FAEC52B1}" type="slidenum">
              <a:rPr lang="en-US" altLang="tr-TR" smtClean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pPr/>
              <a:t>‹#›</a:t>
            </a:fld>
            <a:endParaRPr lang="en-US" altLang="tr-TR" smtClean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16133" name="Rectangle 5"/>
          <p:cNvSpPr>
            <a:spLocks noChangeArrowheads="1"/>
          </p:cNvSpPr>
          <p:nvPr/>
        </p:nvSpPr>
        <p:spPr bwMode="auto">
          <a:xfrm>
            <a:off x="7010400" y="6324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7413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tr-TR" sz="120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</a:t>
            </a:r>
            <a:r>
              <a:rPr lang="en-US" altLang="tr-TR" sz="1200" smtClean="0">
                <a:solidFill>
                  <a:srgbClr val="000000"/>
                </a:solidFill>
                <a:cs typeface="Times New Roman" pitchFamily="18" charset="0"/>
              </a:rPr>
              <a:t> 2005 Pearson Education, Inc.  All rights reserved.</a:t>
            </a:r>
          </a:p>
        </p:txBody>
      </p:sp>
      <p:sp>
        <p:nvSpPr>
          <p:cNvPr id="816134" name="AutoShape 6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458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16135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077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1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ts val="1600"/>
        </a:spcAft>
        <a:defRPr sz="1400" b="1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588" algn="l" rtl="0" eaLnBrk="1" fontAlgn="base" hangingPunct="1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Times New Roman" pitchFamily="18" charset="0"/>
        </a:defRPr>
      </a:lvl2pPr>
      <a:lvl3pPr marL="46355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3pPr>
      <a:lvl4pPr marL="682625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4pPr>
      <a:lvl5pPr marL="8636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5pPr>
      <a:lvl6pPr marL="13208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6pPr>
      <a:lvl7pPr marL="17780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7pPr>
      <a:lvl8pPr marL="22352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8pPr>
      <a:lvl9pPr marL="2692400" algn="l" rtl="0" eaLnBrk="1" fontAlgn="base" hangingPunct="1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fld id="{9C9F1241-57F4-4954-B785-D8B28322559B}" type="slidenum">
              <a:rPr lang="en-US" altLang="tr-TR" smtClean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pPr/>
              <a:t>‹#›</a:t>
            </a:fld>
            <a:endParaRPr lang="en-US" altLang="tr-TR" smtClean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title style</a:t>
            </a:r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41438"/>
            <a:ext cx="80010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text styles</a:t>
            </a:r>
          </a:p>
          <a:p>
            <a:pPr lvl="1"/>
            <a:r>
              <a:rPr lang="en-US" altLang="tr-TR" smtClean="0"/>
              <a:t>Second level</a:t>
            </a:r>
          </a:p>
          <a:p>
            <a:pPr lvl="2"/>
            <a:r>
              <a:rPr lang="en-US" altLang="tr-TR" smtClean="0"/>
              <a:t>Third level</a:t>
            </a:r>
          </a:p>
          <a:p>
            <a:pPr lvl="3"/>
            <a:r>
              <a:rPr lang="en-US" altLang="tr-TR" smtClean="0"/>
              <a:t>Fourth level</a:t>
            </a:r>
          </a:p>
          <a:p>
            <a:pPr lvl="4"/>
            <a:r>
              <a:rPr lang="en-US" altLang="tr-TR" smtClean="0"/>
              <a:t>Fifth level</a:t>
            </a:r>
          </a:p>
        </p:txBody>
      </p:sp>
      <p:sp>
        <p:nvSpPr>
          <p:cNvPr id="183306" name="AutoShape 1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3307" name="AutoShape 1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Aft>
                <a:spcPct val="25000"/>
              </a:spcAft>
              <a:buClr>
                <a:srgbClr val="000000"/>
              </a:buClr>
            </a:pPr>
            <a:endParaRPr lang="tr-TR" sz="1600" smtClean="0">
              <a:solidFill>
                <a:srgbClr val="275AFF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3308" name="Rectangle 12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D09162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r-TR" sz="1200" smtClean="0">
                <a:latin typeface="Arial" charset="0"/>
                <a:cs typeface="Times New Roman" pitchFamily="18" charset="0"/>
                <a:sym typeface="Symbol" pitchFamily="18" charset="2"/>
              </a:rPr>
              <a:t></a:t>
            </a:r>
            <a:r>
              <a:rPr lang="en-US" altLang="tr-TR" sz="1200" smtClean="0">
                <a:latin typeface="Arial" charset="0"/>
                <a:cs typeface="Times New Roman" pitchFamily="18" charset="0"/>
              </a:rPr>
              <a:t> 2005 Pearson Education, Inc.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1194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7713" indent="-290513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3pPr>
      <a:lvl4pPr marL="1662113" indent="-290513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381000" y="228600"/>
            <a:ext cx="83058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BBM 102 – Introduction to</a:t>
            </a:r>
            <a:r>
              <a:rPr kumimoji="0" lang="en-US" sz="48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Programming II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/>
            </a:r>
            <a:b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lang="en-US" sz="3200" i="1" kern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Spring</a:t>
            </a:r>
            <a:r>
              <a:rPr kumimoji="0" lang="en-US" sz="3200" b="0" i="1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</a:t>
            </a:r>
            <a:r>
              <a:rPr kumimoji="0" lang="en-US" sz="3200" b="0" i="1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201</a:t>
            </a:r>
            <a:r>
              <a:rPr lang="tr-TR" sz="3200" i="1" kern="0" dirty="0">
                <a:latin typeface="Calibri" pitchFamily="34" charset="0"/>
                <a:ea typeface="+mj-ea"/>
                <a:cs typeface="+mj-cs"/>
              </a:rPr>
              <a:t>9</a:t>
            </a:r>
            <a:endParaRPr kumimoji="0" lang="en-US" sz="3200" b="0" i="1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395536" y="5661248"/>
            <a:ext cx="849694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spcBef>
                <a:spcPts val="400"/>
              </a:spcBef>
              <a:defRPr sz="1800" b="0"/>
            </a:pPr>
            <a:endParaRPr lang="tr-TR" sz="24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457200" y="2895600"/>
            <a:ext cx="767873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tr-TR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Abstract Classes and Interfaces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993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Abstract Classes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484784"/>
            <a:ext cx="7488832" cy="477053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public </a:t>
            </a:r>
            <a:r>
              <a:rPr lang="tr-TR" sz="1600" b="1" dirty="0"/>
              <a:t>class Program {</a:t>
            </a:r>
          </a:p>
          <a:p>
            <a:endParaRPr lang="tr-TR" sz="1600" b="1" dirty="0"/>
          </a:p>
          <a:p>
            <a:r>
              <a:rPr lang="tr-TR" sz="1600" b="1" dirty="0"/>
              <a:t> </a:t>
            </a:r>
            <a:r>
              <a:rPr lang="tr-TR" sz="1600" b="1" dirty="0" smtClean="0"/>
              <a:t>       </a:t>
            </a:r>
            <a:r>
              <a:rPr lang="en-US" sz="1600" b="1" dirty="0" smtClean="0"/>
              <a:t>public </a:t>
            </a:r>
            <a:r>
              <a:rPr lang="en-US" sz="1600" b="1" dirty="0"/>
              <a:t>static void main(String[] </a:t>
            </a:r>
            <a:r>
              <a:rPr lang="en-US" sz="1600" b="1" dirty="0" err="1"/>
              <a:t>args</a:t>
            </a:r>
            <a:r>
              <a:rPr lang="en-US" sz="1600" b="1" dirty="0"/>
              <a:t>) {</a:t>
            </a:r>
          </a:p>
          <a:p>
            <a:r>
              <a:rPr lang="tr-TR" sz="1600" b="1" dirty="0" smtClean="0">
                <a:solidFill>
                  <a:srgbClr val="008000"/>
                </a:solidFill>
              </a:rPr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// </a:t>
            </a:r>
            <a:r>
              <a:rPr lang="en-US" sz="1600" b="1" dirty="0">
                <a:solidFill>
                  <a:srgbClr val="008000"/>
                </a:solidFill>
              </a:rPr>
              <a:t>compilation error!: "Cannot instantiate the type Shape"</a:t>
            </a:r>
          </a:p>
          <a:p>
            <a:r>
              <a:rPr lang="tr-TR" sz="1600" b="1" dirty="0" smtClean="0">
                <a:solidFill>
                  <a:srgbClr val="FF0000"/>
                </a:solidFill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Shape </a:t>
            </a:r>
            <a:r>
              <a:rPr lang="en-US" sz="1600" b="1" dirty="0" err="1">
                <a:solidFill>
                  <a:srgbClr val="FF0000"/>
                </a:solidFill>
              </a:rPr>
              <a:t>shape</a:t>
            </a:r>
            <a:r>
              <a:rPr lang="en-US" sz="1600" b="1" dirty="0">
                <a:solidFill>
                  <a:srgbClr val="FF0000"/>
                </a:solidFill>
              </a:rPr>
              <a:t> = new Shape("Shape"); </a:t>
            </a:r>
          </a:p>
          <a:p>
            <a:endParaRPr lang="tr-TR" sz="1600" b="1" dirty="0">
              <a:solidFill>
                <a:srgbClr val="FF0000"/>
              </a:solidFill>
            </a:endParaRPr>
          </a:p>
          <a:p>
            <a:r>
              <a:rPr lang="tr-TR" sz="1600" b="1" dirty="0" smtClean="0">
                <a:solidFill>
                  <a:srgbClr val="008000"/>
                </a:solidFill>
              </a:rPr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// </a:t>
            </a:r>
            <a:r>
              <a:rPr lang="en-US" sz="1600" b="1" dirty="0">
                <a:solidFill>
                  <a:srgbClr val="008000"/>
                </a:solidFill>
              </a:rPr>
              <a:t>compilation error!: "Cannot instantiate the type Quadrilateral" </a:t>
            </a:r>
          </a:p>
          <a:p>
            <a:r>
              <a:rPr lang="tr-TR" sz="1600" b="1" dirty="0" smtClean="0">
                <a:solidFill>
                  <a:srgbClr val="FF0000"/>
                </a:solidFill>
              </a:rPr>
              <a:t>	Quadrilateral </a:t>
            </a:r>
            <a:r>
              <a:rPr lang="tr-TR" sz="1600" b="1" dirty="0">
                <a:solidFill>
                  <a:srgbClr val="FF0000"/>
                </a:solidFill>
              </a:rPr>
              <a:t>quadrilateral = new Quadrilateral("Quadrilateral");</a:t>
            </a:r>
          </a:p>
          <a:p>
            <a:endParaRPr lang="tr-TR" sz="1600" b="1" dirty="0"/>
          </a:p>
          <a:p>
            <a:r>
              <a:rPr lang="tr-TR" sz="1600" b="1" dirty="0" smtClean="0"/>
              <a:t>	</a:t>
            </a:r>
            <a:r>
              <a:rPr lang="en-US" sz="1600" b="1" dirty="0" smtClean="0"/>
              <a:t>Square </a:t>
            </a:r>
            <a:r>
              <a:rPr lang="en-US" sz="1600" b="1" dirty="0"/>
              <a:t>s = new Square("Square", 4);</a:t>
            </a:r>
          </a:p>
          <a:p>
            <a:r>
              <a:rPr lang="tr-TR" sz="1600" b="1" dirty="0" smtClean="0"/>
              <a:t>	s.draw</a:t>
            </a:r>
            <a:r>
              <a:rPr lang="tr-TR" sz="1600" b="1" dirty="0"/>
              <a:t>();</a:t>
            </a:r>
          </a:p>
          <a:p>
            <a:endParaRPr lang="tr-TR" sz="1600" b="1" dirty="0"/>
          </a:p>
          <a:p>
            <a:r>
              <a:rPr lang="tr-TR" sz="1600" b="1" dirty="0" smtClean="0"/>
              <a:t>	Rectangle </a:t>
            </a:r>
            <a:r>
              <a:rPr lang="tr-TR" sz="1600" b="1" dirty="0"/>
              <a:t>r = new Rectangle("Rectangle", 3, 7);</a:t>
            </a:r>
          </a:p>
          <a:p>
            <a:r>
              <a:rPr lang="tr-TR" sz="1600" b="1" dirty="0" smtClean="0"/>
              <a:t>	r.draw</a:t>
            </a:r>
            <a:r>
              <a:rPr lang="tr-TR" sz="1600" b="1" dirty="0"/>
              <a:t>();</a:t>
            </a:r>
          </a:p>
          <a:p>
            <a:endParaRPr lang="tr-TR" sz="1600" b="1" dirty="0"/>
          </a:p>
          <a:p>
            <a:r>
              <a:rPr lang="tr-TR" sz="1600" b="1" dirty="0" smtClean="0"/>
              <a:t>	</a:t>
            </a:r>
            <a:r>
              <a:rPr lang="en-US" sz="1600" b="1" dirty="0" err="1" smtClean="0"/>
              <a:t>RightTriangle</a:t>
            </a:r>
            <a:r>
              <a:rPr lang="en-US" sz="1600" b="1" dirty="0" smtClean="0"/>
              <a:t> </a:t>
            </a:r>
            <a:r>
              <a:rPr lang="en-US" sz="1600" b="1" dirty="0"/>
              <a:t>t = new </a:t>
            </a:r>
            <a:r>
              <a:rPr lang="en-US" sz="1600" b="1" dirty="0" err="1"/>
              <a:t>RightTriangle</a:t>
            </a:r>
            <a:r>
              <a:rPr lang="en-US" sz="1600" b="1" dirty="0"/>
              <a:t>("</a:t>
            </a:r>
            <a:r>
              <a:rPr lang="en-US" sz="1600" b="1" dirty="0" err="1"/>
              <a:t>RightTriangle</a:t>
            </a:r>
            <a:r>
              <a:rPr lang="en-US" sz="1600" b="1" dirty="0"/>
              <a:t>", 5);</a:t>
            </a:r>
          </a:p>
          <a:p>
            <a:r>
              <a:rPr lang="tr-TR" sz="1600" b="1" dirty="0" smtClean="0"/>
              <a:t>	t.draw</a:t>
            </a:r>
            <a:r>
              <a:rPr lang="tr-TR" sz="1600" b="1" dirty="0"/>
              <a:t>();</a:t>
            </a:r>
          </a:p>
          <a:p>
            <a:r>
              <a:rPr lang="tr-TR" sz="1600" b="1" dirty="0" smtClean="0"/>
              <a:t>        }</a:t>
            </a:r>
            <a:endParaRPr lang="tr-TR" sz="1600" b="1" dirty="0"/>
          </a:p>
          <a:p>
            <a:r>
              <a:rPr lang="tr-TR" sz="16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5268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Abstract Classes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Are part of the inheritance hierarchy</a:t>
            </a:r>
          </a:p>
          <a:p>
            <a:pPr marL="457200" lvl="1" indent="0">
              <a:buNone/>
            </a:pPr>
            <a:r>
              <a:rPr lang="tr-TR" sz="2400" dirty="0" smtClean="0">
                <a:latin typeface="+mj-lt"/>
                <a:cs typeface="Courier New" pitchFamily="49" charset="0"/>
              </a:rPr>
              <a:t>     Circle extends Shape </a:t>
            </a:r>
          </a:p>
          <a:p>
            <a:pPr marL="457200" lvl="1" indent="0">
              <a:buNone/>
            </a:pPr>
            <a:r>
              <a:rPr lang="tr-TR" sz="2400" dirty="0">
                <a:latin typeface="+mj-lt"/>
                <a:cs typeface="Courier New" pitchFamily="49" charset="0"/>
              </a:rPr>
              <a:t> </a:t>
            </a:r>
            <a:r>
              <a:rPr lang="tr-TR" sz="2400" dirty="0" smtClean="0">
                <a:latin typeface="+mj-lt"/>
                <a:cs typeface="Courier New" pitchFamily="49" charset="0"/>
              </a:rPr>
              <a:t>    Square </a:t>
            </a:r>
            <a:r>
              <a:rPr lang="tr-TR" sz="2400" dirty="0" err="1" smtClean="0">
                <a:latin typeface="+mj-lt"/>
                <a:cs typeface="Courier New" pitchFamily="49" charset="0"/>
              </a:rPr>
              <a:t>extends</a:t>
            </a:r>
            <a:r>
              <a:rPr lang="tr-TR" sz="2400" dirty="0" smtClean="0">
                <a:latin typeface="+mj-lt"/>
                <a:cs typeface="Courier New" pitchFamily="49" charset="0"/>
              </a:rPr>
              <a:t> </a:t>
            </a:r>
            <a:r>
              <a:rPr lang="tr-TR" sz="2400" dirty="0" err="1" smtClean="0">
                <a:latin typeface="+mj-lt"/>
                <a:cs typeface="Courier New" pitchFamily="49" charset="0"/>
              </a:rPr>
              <a:t>Quadrilateral</a:t>
            </a:r>
            <a:r>
              <a:rPr lang="tr-TR" sz="2400" dirty="0" smtClean="0">
                <a:latin typeface="+mj-lt"/>
                <a:cs typeface="Courier New" pitchFamily="49" charset="0"/>
              </a:rPr>
              <a:t/>
            </a:r>
            <a:br>
              <a:rPr lang="tr-TR" sz="2400" dirty="0" smtClean="0">
                <a:latin typeface="+mj-lt"/>
                <a:cs typeface="Courier New" pitchFamily="49" charset="0"/>
              </a:rPr>
            </a:br>
            <a:endParaRPr lang="tr-TR" sz="2400" dirty="0" smtClean="0">
              <a:latin typeface="+mj-lt"/>
              <a:cs typeface="Courier New" pitchFamily="49" charset="0"/>
            </a:endParaRPr>
          </a:p>
          <a:p>
            <a:r>
              <a:rPr lang="tr-TR" dirty="0" smtClean="0"/>
              <a:t>Can have constructor(s), but </a:t>
            </a:r>
            <a:r>
              <a:rPr lang="en-US" dirty="0" smtClean="0"/>
              <a:t>no </a:t>
            </a:r>
            <a:r>
              <a:rPr lang="tr-TR" dirty="0" smtClean="0"/>
              <a:t>objects</a:t>
            </a:r>
            <a:r>
              <a:rPr lang="en-US" dirty="0" smtClean="0"/>
              <a:t> of these classes can be created</a:t>
            </a:r>
            <a:endParaRPr lang="tr-TR" dirty="0" smtClean="0"/>
          </a:p>
          <a:p>
            <a:pPr marL="457200" lvl="1" indent="0">
              <a:buNone/>
            </a:pPr>
            <a:r>
              <a:rPr lang="tr-TR" sz="2000" dirty="0"/>
              <a:t> </a:t>
            </a:r>
            <a:r>
              <a:rPr lang="tr-TR" sz="2000" dirty="0" smtClean="0"/>
              <a:t>     </a:t>
            </a:r>
            <a:r>
              <a:rPr lang="en-US" sz="2400" dirty="0" smtClean="0"/>
              <a:t>Shape </a:t>
            </a:r>
            <a:r>
              <a:rPr lang="en-US" sz="2400" dirty="0" err="1"/>
              <a:t>shape</a:t>
            </a:r>
            <a:r>
              <a:rPr lang="en-US" sz="2400" dirty="0"/>
              <a:t> = new Shape("Shape"); </a:t>
            </a:r>
            <a:endParaRPr lang="tr-TR" sz="2400" dirty="0" smtClean="0"/>
          </a:p>
          <a:p>
            <a:pPr marL="457200" lvl="1" indent="0">
              <a:buNone/>
            </a:pPr>
            <a:r>
              <a:rPr lang="tr-TR" sz="2400" dirty="0">
                <a:solidFill>
                  <a:srgbClr val="008000"/>
                </a:solidFill>
              </a:rPr>
              <a:t> </a:t>
            </a:r>
            <a:r>
              <a:rPr lang="tr-TR" sz="2400" dirty="0" smtClean="0">
                <a:solidFill>
                  <a:srgbClr val="008000"/>
                </a:solidFill>
              </a:rPr>
              <a:t>    </a:t>
            </a:r>
            <a:r>
              <a:rPr lang="en-US" sz="2400" dirty="0" smtClean="0">
                <a:solidFill>
                  <a:srgbClr val="008000"/>
                </a:solidFill>
              </a:rPr>
              <a:t>// compilation error!: "Cannot instantiate the type Shape“</a:t>
            </a:r>
            <a:br>
              <a:rPr lang="en-US" sz="2400" dirty="0" smtClean="0">
                <a:solidFill>
                  <a:srgbClr val="008000"/>
                </a:solidFill>
              </a:rPr>
            </a:br>
            <a:endParaRPr lang="tr-TR" sz="2400" dirty="0" smtClean="0">
              <a:solidFill>
                <a:srgbClr val="008000"/>
              </a:solidFill>
            </a:endParaRPr>
          </a:p>
          <a:p>
            <a:r>
              <a:rPr lang="en-US" dirty="0"/>
              <a:t>Classes that can be used to instantiate objects are called </a:t>
            </a:r>
            <a:r>
              <a:rPr lang="en-US" b="1" dirty="0"/>
              <a:t>concrete classes</a:t>
            </a:r>
            <a:r>
              <a:rPr lang="en-US" dirty="0"/>
              <a:t>. </a:t>
            </a:r>
            <a:endParaRPr lang="en-US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49134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225" r="-10225"/>
          <a:stretch>
            <a:fillRect/>
          </a:stretch>
        </p:blipFill>
        <p:spPr>
          <a:xfrm>
            <a:off x="323528" y="1219200"/>
            <a:ext cx="8439472" cy="5523080"/>
          </a:xfrm>
        </p:spPr>
      </p:pic>
    </p:spTree>
    <p:extLst>
      <p:ext uri="{BB962C8B-B14F-4D97-AF65-F5344CB8AC3E}">
        <p14:creationId xmlns:p14="http://schemas.microsoft.com/office/powerpoint/2010/main" val="251767473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Example-2: </a:t>
            </a:r>
            <a:r>
              <a:rPr lang="en-US" dirty="0"/>
              <a:t>music instruments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Imagine there are several instruments, either </a:t>
            </a:r>
            <a:r>
              <a:rPr lang="en-US" dirty="0" smtClean="0">
                <a:solidFill>
                  <a:srgbClr val="990000"/>
                </a:solidFill>
              </a:rPr>
              <a:t>stringed or wind</a:t>
            </a:r>
            <a:r>
              <a:rPr lang="en-US" dirty="0" smtClean="0"/>
              <a:t>. </a:t>
            </a:r>
          </a:p>
          <a:p>
            <a:r>
              <a:rPr lang="en-US" dirty="0" smtClean="0"/>
              <a:t>Design a class hierarchy for only two types of instruments, guitars and flutes.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 have to design your model in a way that </a:t>
            </a:r>
            <a:r>
              <a:rPr lang="en-US" dirty="0" smtClean="0">
                <a:solidFill>
                  <a:srgbClr val="990000"/>
                </a:solidFill>
              </a:rPr>
              <a:t>new instruments can be added</a:t>
            </a:r>
            <a:r>
              <a:rPr lang="en-US" dirty="0" smtClean="0"/>
              <a:t> in the hierarchy later on.</a:t>
            </a:r>
          </a:p>
          <a:p>
            <a:r>
              <a:rPr lang="en-US" dirty="0" smtClean="0"/>
              <a:t>Imagine there is only one feature for each instrument at the moment, which is the </a:t>
            </a:r>
            <a:r>
              <a:rPr lang="en-US" dirty="0" smtClean="0">
                <a:solidFill>
                  <a:srgbClr val="990000"/>
                </a:solidFill>
              </a:rPr>
              <a:t>play</a:t>
            </a:r>
            <a:r>
              <a:rPr lang="en-US" dirty="0" smtClean="0"/>
              <a:t> feature.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420888"/>
            <a:ext cx="1616310" cy="1944216"/>
          </a:xfrm>
          <a:prstGeom prst="rect">
            <a:avLst/>
          </a:prstGeom>
        </p:spPr>
      </p:pic>
      <p:pic>
        <p:nvPicPr>
          <p:cNvPr id="1026" name="Picture 2" descr="http://www.de-saintsviewmusic.com/wp-content/uploads/2015/05/flute-03-800x5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3" b="26871"/>
          <a:stretch/>
        </p:blipFill>
        <p:spPr bwMode="auto">
          <a:xfrm>
            <a:off x="3635896" y="2850009"/>
            <a:ext cx="3593290" cy="112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>
            <a:off x="1331640" y="2420888"/>
            <a:ext cx="360040" cy="7920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3019958" y="2370088"/>
            <a:ext cx="2128106" cy="8428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2724929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Example-2: music instruments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812086" y="3573016"/>
            <a:ext cx="2742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/>
              <a:t>StringedInstrument</a:t>
            </a:r>
            <a:r>
              <a:rPr lang="en-US" sz="2400" i="1" dirty="0"/>
              <a:t> </a:t>
            </a:r>
            <a:endParaRPr lang="en-CA" sz="2400" i="1" dirty="0"/>
          </a:p>
        </p:txBody>
      </p:sp>
      <p:sp>
        <p:nvSpPr>
          <p:cNvPr id="5" name="Rectangle 4"/>
          <p:cNvSpPr/>
          <p:nvPr/>
        </p:nvSpPr>
        <p:spPr>
          <a:xfrm>
            <a:off x="3347864" y="1807683"/>
            <a:ext cx="1677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Instrument </a:t>
            </a:r>
            <a:endParaRPr lang="en-CA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4716014" y="3573017"/>
            <a:ext cx="2361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/>
              <a:t>WindInstrument</a:t>
            </a:r>
            <a:r>
              <a:rPr lang="en-US" sz="2400" i="1" dirty="0"/>
              <a:t> </a:t>
            </a:r>
            <a:endParaRPr lang="en-CA" sz="2400" i="1" dirty="0"/>
          </a:p>
        </p:txBody>
      </p:sp>
      <p:sp>
        <p:nvSpPr>
          <p:cNvPr id="7" name="Rectangle 6"/>
          <p:cNvSpPr/>
          <p:nvPr/>
        </p:nvSpPr>
        <p:spPr>
          <a:xfrm>
            <a:off x="1547664" y="5199583"/>
            <a:ext cx="1055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Guitar </a:t>
            </a:r>
            <a:endParaRPr lang="en-CA" sz="2400" dirty="0"/>
          </a:p>
        </p:txBody>
      </p:sp>
      <p:sp>
        <p:nvSpPr>
          <p:cNvPr id="8" name="Rectangle 7"/>
          <p:cNvSpPr/>
          <p:nvPr/>
        </p:nvSpPr>
        <p:spPr>
          <a:xfrm>
            <a:off x="5652120" y="5199582"/>
            <a:ext cx="894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Flute </a:t>
            </a:r>
            <a:endParaRPr lang="en-CA" sz="24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2602953" y="2348880"/>
            <a:ext cx="1320975" cy="122413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1" name="Straight Arrow Connector 10"/>
          <p:cNvCxnSpPr>
            <a:stCxn id="7" idx="0"/>
          </p:cNvCxnSpPr>
          <p:nvPr/>
        </p:nvCxnSpPr>
        <p:spPr bwMode="auto">
          <a:xfrm flipH="1" flipV="1">
            <a:off x="2075308" y="4070499"/>
            <a:ext cx="1" cy="112908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 flipV="1">
            <a:off x="6012160" y="4070499"/>
            <a:ext cx="1" cy="112908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" name="Straight Arrow Connector 13"/>
          <p:cNvCxnSpPr>
            <a:stCxn id="6" idx="0"/>
          </p:cNvCxnSpPr>
          <p:nvPr/>
        </p:nvCxnSpPr>
        <p:spPr bwMode="auto">
          <a:xfrm flipH="1" flipV="1">
            <a:off x="4403945" y="2343175"/>
            <a:ext cx="1492874" cy="122984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40014672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Example-2: music instruments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268761"/>
            <a:ext cx="4032448" cy="132343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public abstract </a:t>
            </a:r>
            <a:r>
              <a:rPr lang="en-US" sz="1600" dirty="0"/>
              <a:t>class Instrument {</a:t>
            </a:r>
          </a:p>
          <a:p>
            <a:endParaRPr lang="en-US" sz="1600" dirty="0"/>
          </a:p>
          <a:p>
            <a:r>
              <a:rPr lang="en-US" sz="1600" dirty="0" smtClean="0"/>
              <a:t>   </a:t>
            </a:r>
            <a:r>
              <a:rPr lang="en-US" sz="1600" dirty="0"/>
              <a:t>  </a:t>
            </a:r>
            <a:r>
              <a:rPr lang="tr-TR" sz="1600" dirty="0" err="1" smtClean="0"/>
              <a:t>private</a:t>
            </a:r>
            <a:r>
              <a:rPr lang="en-US" sz="1600" dirty="0" smtClean="0"/>
              <a:t> </a:t>
            </a:r>
            <a:r>
              <a:rPr lang="en-US" sz="1600" dirty="0"/>
              <a:t>String name</a:t>
            </a:r>
            <a:r>
              <a:rPr lang="en-US" sz="1600" dirty="0" smtClean="0"/>
              <a:t>;</a:t>
            </a:r>
            <a:endParaRPr lang="en-US" sz="1600" dirty="0"/>
          </a:p>
          <a:p>
            <a:r>
              <a:rPr lang="en-US" sz="1600" dirty="0"/>
              <a:t>     abstract public void play();</a:t>
            </a:r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852936"/>
            <a:ext cx="5472608" cy="8309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abstract </a:t>
            </a:r>
            <a:r>
              <a:rPr lang="tr-TR" sz="1600" dirty="0" err="1" smtClean="0"/>
              <a:t>public</a:t>
            </a:r>
            <a:r>
              <a:rPr lang="tr-TR" sz="1600" dirty="0" smtClean="0"/>
              <a:t> </a:t>
            </a:r>
            <a:r>
              <a:rPr lang="en-US" sz="1600" dirty="0" smtClean="0"/>
              <a:t>class </a:t>
            </a:r>
            <a:r>
              <a:rPr lang="en-US" sz="1600" dirty="0" err="1"/>
              <a:t>StringedInstrument</a:t>
            </a:r>
            <a:r>
              <a:rPr lang="en-US" sz="1600" dirty="0"/>
              <a:t> extends Instrument {</a:t>
            </a:r>
          </a:p>
          <a:p>
            <a:r>
              <a:rPr lang="en-US" sz="1600" dirty="0"/>
              <a:t>     </a:t>
            </a:r>
            <a:r>
              <a:rPr lang="tr-TR" sz="1600" dirty="0" err="1" smtClean="0"/>
              <a:t>private</a:t>
            </a:r>
            <a:r>
              <a:rPr lang="en-US" sz="1600" dirty="0" smtClean="0"/>
              <a:t> </a:t>
            </a:r>
            <a:r>
              <a:rPr lang="en-US" sz="1600" dirty="0"/>
              <a:t>int </a:t>
            </a:r>
            <a:r>
              <a:rPr lang="en-US" sz="1600" dirty="0" err="1"/>
              <a:t>numberOfStrings</a:t>
            </a:r>
            <a:r>
              <a:rPr lang="en-US" sz="1600" dirty="0"/>
              <a:t>;</a:t>
            </a:r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  <p:cxnSp>
        <p:nvCxnSpPr>
          <p:cNvPr id="8" name="Straight Arrow Connector 7"/>
          <p:cNvCxnSpPr>
            <a:endCxn id="4" idx="3"/>
          </p:cNvCxnSpPr>
          <p:nvPr/>
        </p:nvCxnSpPr>
        <p:spPr bwMode="auto">
          <a:xfrm flipH="1">
            <a:off x="4499992" y="1196752"/>
            <a:ext cx="936104" cy="73372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876256" y="2636912"/>
            <a:ext cx="150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Still abstract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6096" y="980728"/>
            <a:ext cx="150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Abstract class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940152" y="2852936"/>
            <a:ext cx="936104" cy="4456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67544" y="3933056"/>
            <a:ext cx="5472608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public class Guitar extends </a:t>
            </a:r>
            <a:r>
              <a:rPr lang="en-US" sz="1600" dirty="0" err="1" smtClean="0"/>
              <a:t>StringedInstrument</a:t>
            </a:r>
            <a:r>
              <a:rPr lang="en-US" sz="1600" dirty="0" smtClean="0"/>
              <a:t>{</a:t>
            </a:r>
          </a:p>
          <a:p>
            <a:endParaRPr lang="en-US" sz="1600" dirty="0"/>
          </a:p>
          <a:p>
            <a:r>
              <a:rPr lang="en-US" sz="1600" dirty="0" smtClean="0"/>
              <a:t>     public void play(){</a:t>
            </a:r>
          </a:p>
          <a:p>
            <a:r>
              <a:rPr lang="en-US" sz="1600" dirty="0" smtClean="0"/>
              <a:t>         </a:t>
            </a:r>
            <a:r>
              <a:rPr lang="en-US" sz="1600" dirty="0" err="1" smtClean="0"/>
              <a:t>System.out.println</a:t>
            </a:r>
            <a:r>
              <a:rPr lang="en-US" sz="1600" dirty="0" smtClean="0"/>
              <a:t>(“Guitar is rocking!”);</a:t>
            </a:r>
          </a:p>
          <a:p>
            <a:r>
              <a:rPr lang="en-US" sz="1600" dirty="0" smtClean="0"/>
              <a:t>     }</a:t>
            </a:r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884619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Example-2: music instruments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772816"/>
            <a:ext cx="5472608" cy="8309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 err="1" smtClean="0"/>
              <a:t>public</a:t>
            </a:r>
            <a:r>
              <a:rPr lang="tr-TR" sz="1600" dirty="0" smtClean="0"/>
              <a:t> </a:t>
            </a:r>
            <a:r>
              <a:rPr lang="en-US" sz="1600" dirty="0" smtClean="0"/>
              <a:t>abstract </a:t>
            </a:r>
            <a:r>
              <a:rPr lang="en-US" sz="1600" dirty="0"/>
              <a:t>class </a:t>
            </a:r>
            <a:r>
              <a:rPr lang="en-US" sz="1600" dirty="0" err="1" smtClean="0"/>
              <a:t>WindInstrument</a:t>
            </a:r>
            <a:r>
              <a:rPr lang="en-US" sz="1600" dirty="0" smtClean="0"/>
              <a:t> </a:t>
            </a:r>
            <a:r>
              <a:rPr lang="en-US" sz="1600" dirty="0"/>
              <a:t>extends Instrument {</a:t>
            </a:r>
          </a:p>
          <a:p>
            <a:r>
              <a:rPr lang="en-US" sz="1600" dirty="0"/>
              <a:t>     </a:t>
            </a:r>
            <a:r>
              <a:rPr lang="en-US" sz="1600" dirty="0" smtClean="0"/>
              <a:t>//features</a:t>
            </a:r>
            <a:endParaRPr lang="en-US" sz="1600" dirty="0"/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3356992"/>
            <a:ext cx="5472608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public class Flute extends </a:t>
            </a:r>
            <a:r>
              <a:rPr lang="en-US" sz="1600" dirty="0" err="1" smtClean="0"/>
              <a:t>WindInstrument</a:t>
            </a:r>
            <a:r>
              <a:rPr lang="en-US" sz="1600" dirty="0" smtClean="0"/>
              <a:t>{</a:t>
            </a:r>
          </a:p>
          <a:p>
            <a:endParaRPr lang="en-US" sz="1600" dirty="0"/>
          </a:p>
          <a:p>
            <a:r>
              <a:rPr lang="en-US" sz="1600" dirty="0" smtClean="0"/>
              <a:t>     public void play(){</a:t>
            </a:r>
          </a:p>
          <a:p>
            <a:r>
              <a:rPr lang="en-US" sz="1600" dirty="0" smtClean="0"/>
              <a:t>         </a:t>
            </a:r>
            <a:r>
              <a:rPr lang="en-US" sz="1600" dirty="0" err="1" smtClean="0"/>
              <a:t>System.out.println</a:t>
            </a:r>
            <a:r>
              <a:rPr lang="en-US" sz="1600" dirty="0" smtClean="0"/>
              <a:t>(“Flute is rocking!”);</a:t>
            </a:r>
          </a:p>
          <a:p>
            <a:r>
              <a:rPr lang="en-US" sz="1600" dirty="0" smtClean="0"/>
              <a:t>     }</a:t>
            </a:r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042775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Example Project: Payroll System</a:t>
            </a:r>
            <a:endParaRPr lang="tr-TR" dirty="0"/>
          </a:p>
        </p:txBody>
      </p:sp>
      <p:sp>
        <p:nvSpPr>
          <p:cNvPr id="4" name="AutoShape 2" descr="mk:@MSITStore:D:\Kitap\Java%20Programming%20Ebooks%202008\Learning%20Java\Java%20%20How%20to%20Program,%206th%20Ed%202004.chm::/0131483986/images/10fig02_alt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5" name="AutoShape 4" descr="mk:@MSITStore:D:\Kitap\Java%20Programming%20Ebooks%202008\Learning%20Java\Java%20%20How%20to%20Program,%206th%20Ed%202004.chm::/0131483986/images/10fig02_alt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6" name="AutoShape 6" descr="mk:@MSITStore:D:\Kitap\Java%20Programming%20Ebooks%202008\Learning%20Java\Java%20%20How%20to%20Program,%206th%20Ed%202004.chm::/0131483986/images/10fig02_alt.jp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9428"/>
          <a:stretch/>
        </p:blipFill>
        <p:spPr>
          <a:xfrm>
            <a:off x="1043608" y="2095736"/>
            <a:ext cx="7056784" cy="31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26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Overview of the classes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2468" r="2954" b="1753"/>
          <a:stretch/>
        </p:blipFill>
        <p:spPr>
          <a:xfrm>
            <a:off x="1259632" y="980728"/>
            <a:ext cx="6768752" cy="58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10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Employee.java (1)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38960"/>
            <a:ext cx="6336704" cy="58633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ounded Rectangle 2"/>
          <p:cNvSpPr/>
          <p:nvPr/>
        </p:nvSpPr>
        <p:spPr bwMode="auto">
          <a:xfrm>
            <a:off x="2483768" y="1484784"/>
            <a:ext cx="792088" cy="261847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79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Abstract Classes</a:t>
            </a:r>
          </a:p>
          <a:p>
            <a:pPr lvl="1"/>
            <a:r>
              <a:rPr lang="tr-TR" dirty="0" smtClean="0"/>
              <a:t>Abstract methods</a:t>
            </a:r>
          </a:p>
          <a:p>
            <a:pPr lvl="1"/>
            <a:r>
              <a:rPr lang="tr-TR" dirty="0" smtClean="0"/>
              <a:t>Polymorphism with abstract classes</a:t>
            </a:r>
          </a:p>
          <a:p>
            <a:pPr lvl="1"/>
            <a:r>
              <a:rPr lang="tr-TR" dirty="0" smtClean="0"/>
              <a:t>Example project: Payroll System</a:t>
            </a:r>
          </a:p>
          <a:p>
            <a:r>
              <a:rPr lang="en-US" dirty="0" smtClean="0"/>
              <a:t>Interfaces</a:t>
            </a:r>
            <a:endParaRPr lang="tr-TR" dirty="0" smtClean="0"/>
          </a:p>
          <a:p>
            <a:pPr lvl="1"/>
            <a:r>
              <a:rPr lang="tr-TR" dirty="0" smtClean="0"/>
              <a:t>What is an Interface?</a:t>
            </a:r>
            <a:endParaRPr lang="en-US" dirty="0" smtClean="0"/>
          </a:p>
          <a:p>
            <a:pPr lvl="1"/>
            <a:r>
              <a:rPr lang="tr-TR" dirty="0" smtClean="0"/>
              <a:t>Defining an Interface</a:t>
            </a:r>
            <a:endParaRPr lang="en-US" dirty="0" smtClean="0"/>
          </a:p>
          <a:p>
            <a:pPr lvl="1"/>
            <a:r>
              <a:rPr lang="tr-TR" dirty="0" smtClean="0"/>
              <a:t>Implementing an Interface</a:t>
            </a:r>
            <a:endParaRPr lang="en-US" dirty="0"/>
          </a:p>
          <a:p>
            <a:pPr lvl="1"/>
            <a:r>
              <a:rPr lang="tr-TR" dirty="0" smtClean="0"/>
              <a:t>Implementing Multiple Interfaces</a:t>
            </a:r>
          </a:p>
          <a:p>
            <a:pPr lvl="1"/>
            <a:r>
              <a:rPr lang="tr-TR" dirty="0" smtClean="0"/>
              <a:t>Extending a Class and Implementing Interface(s)</a:t>
            </a:r>
            <a:endParaRPr lang="tr-TR" dirty="0"/>
          </a:p>
          <a:p>
            <a:pPr lvl="1"/>
            <a:r>
              <a:rPr lang="tr-TR" dirty="0" smtClean="0"/>
              <a:t>Extending an Interface</a:t>
            </a:r>
          </a:p>
          <a:p>
            <a:pPr lvl="1"/>
            <a:r>
              <a:rPr lang="tr-TR" dirty="0" smtClean="0"/>
              <a:t>Interfaces as Types</a:t>
            </a:r>
          </a:p>
          <a:p>
            <a:r>
              <a:rPr lang="tr-TR" dirty="0" smtClean="0"/>
              <a:t>Interfaces vs Abstract Classes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6570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Employee.java </a:t>
            </a:r>
            <a:r>
              <a:rPr lang="tr-TR" dirty="0" smtClean="0"/>
              <a:t>(2)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23" y="1044525"/>
            <a:ext cx="6999961" cy="56968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467658" y="5457998"/>
            <a:ext cx="165618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Earnings will be calculated in subclasses</a:t>
            </a:r>
            <a:endParaRPr lang="tr-TR" b="1" dirty="0"/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5847986" y="5919663"/>
            <a:ext cx="1619672" cy="3176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839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SalariedEmployee.java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4" y="931903"/>
            <a:ext cx="7243720" cy="58814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444208" y="5301208"/>
            <a:ext cx="1656184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Overridden methods</a:t>
            </a:r>
            <a:endParaRPr lang="tr-TR" b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87824" y="5877272"/>
            <a:ext cx="3672408" cy="1440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59832" y="5013176"/>
            <a:ext cx="3528392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9428"/>
          <a:stretch/>
        </p:blipFill>
        <p:spPr>
          <a:xfrm>
            <a:off x="5248570" y="9153"/>
            <a:ext cx="3809729" cy="169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5292080" y="724056"/>
            <a:ext cx="1152128" cy="32868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93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HourlyEmployee.java (1)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1" y="990808"/>
            <a:ext cx="7152713" cy="5805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9428"/>
          <a:stretch/>
        </p:blipFill>
        <p:spPr>
          <a:xfrm>
            <a:off x="5248570" y="9153"/>
            <a:ext cx="3809729" cy="169165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7894212" y="662128"/>
            <a:ext cx="1152128" cy="32868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08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HourlyEmployee.java </a:t>
            </a:r>
            <a:r>
              <a:rPr lang="tr-TR" dirty="0" smtClean="0"/>
              <a:t>(2)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241665" cy="48965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9677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CommissionEmployee.java (1)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0913"/>
            <a:ext cx="6654204" cy="55084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9428"/>
          <a:stretch/>
        </p:blipFill>
        <p:spPr>
          <a:xfrm>
            <a:off x="5248570" y="9153"/>
            <a:ext cx="3809729" cy="169165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6577370" y="690640"/>
            <a:ext cx="1152128" cy="32868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9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CommissionEmployee.java </a:t>
            </a:r>
            <a:r>
              <a:rPr lang="tr-TR" dirty="0" smtClean="0"/>
              <a:t>(2)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0" y="1556792"/>
            <a:ext cx="6619000" cy="4608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3377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27384"/>
            <a:ext cx="8305800" cy="1092200"/>
          </a:xfrm>
        </p:spPr>
        <p:txBody>
          <a:bodyPr>
            <a:noAutofit/>
          </a:bodyPr>
          <a:lstStyle/>
          <a:p>
            <a:r>
              <a:rPr lang="tr-TR" sz="2400" dirty="0"/>
              <a:t>BasePlusCommissionEmployee.java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54543"/>
            <a:ext cx="6912768" cy="5861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9428"/>
          <a:stretch/>
        </p:blipFill>
        <p:spPr>
          <a:xfrm>
            <a:off x="6516216" y="9153"/>
            <a:ext cx="2627784" cy="11668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7092280" y="840878"/>
            <a:ext cx="1471886" cy="32868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850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PayrollSystemTest.java (1)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5" y="1081730"/>
            <a:ext cx="7666400" cy="56946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0980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PayrollSystemTest.java </a:t>
            </a:r>
            <a:r>
              <a:rPr lang="tr-TR" dirty="0" smtClean="0"/>
              <a:t>(2)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2736"/>
            <a:ext cx="6912768" cy="56070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9476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Abstract Classes</a:t>
            </a:r>
          </a:p>
          <a:p>
            <a:pPr lvl="1"/>
            <a:r>
              <a:rPr lang="tr-TR" dirty="0" smtClean="0"/>
              <a:t>Abstract methods</a:t>
            </a:r>
          </a:p>
          <a:p>
            <a:pPr lvl="1"/>
            <a:r>
              <a:rPr lang="tr-TR" dirty="0" smtClean="0"/>
              <a:t>Polymorphism with abstract classes</a:t>
            </a:r>
          </a:p>
          <a:p>
            <a:pPr lvl="1"/>
            <a:r>
              <a:rPr lang="tr-TR" dirty="0" smtClean="0"/>
              <a:t>Example project: Payroll System</a:t>
            </a:r>
          </a:p>
          <a:p>
            <a:r>
              <a:rPr lang="en-US" dirty="0" smtClean="0"/>
              <a:t>Interfaces</a:t>
            </a:r>
            <a:endParaRPr lang="tr-TR" dirty="0" smtClean="0"/>
          </a:p>
          <a:p>
            <a:pPr lvl="1"/>
            <a:r>
              <a:rPr lang="tr-TR" dirty="0" smtClean="0"/>
              <a:t>What is an Interface?</a:t>
            </a:r>
            <a:endParaRPr lang="en-US" dirty="0" smtClean="0"/>
          </a:p>
          <a:p>
            <a:pPr lvl="1"/>
            <a:r>
              <a:rPr lang="tr-TR" dirty="0" smtClean="0"/>
              <a:t>Defining an Interface</a:t>
            </a:r>
            <a:endParaRPr lang="en-US" dirty="0" smtClean="0"/>
          </a:p>
          <a:p>
            <a:pPr lvl="1"/>
            <a:r>
              <a:rPr lang="tr-TR" dirty="0" smtClean="0"/>
              <a:t>Implementing an Interface</a:t>
            </a:r>
            <a:endParaRPr lang="en-US" dirty="0"/>
          </a:p>
          <a:p>
            <a:pPr lvl="1"/>
            <a:r>
              <a:rPr lang="tr-TR" dirty="0" smtClean="0"/>
              <a:t>Implementing Multiple Interfaces</a:t>
            </a:r>
          </a:p>
          <a:p>
            <a:pPr lvl="1"/>
            <a:r>
              <a:rPr lang="tr-TR" dirty="0" smtClean="0"/>
              <a:t>Extending a Class and Implementing Interface(s)</a:t>
            </a:r>
            <a:endParaRPr lang="tr-TR" dirty="0"/>
          </a:p>
          <a:p>
            <a:pPr lvl="1"/>
            <a:r>
              <a:rPr lang="tr-TR" dirty="0" smtClean="0"/>
              <a:t>Extending an Interface</a:t>
            </a:r>
          </a:p>
          <a:p>
            <a:pPr lvl="1"/>
            <a:r>
              <a:rPr lang="tr-TR" dirty="0" smtClean="0"/>
              <a:t>Interfaces as Types</a:t>
            </a:r>
          </a:p>
          <a:p>
            <a:r>
              <a:rPr lang="tr-TR" dirty="0" smtClean="0"/>
              <a:t>Interfaces vs Abstract Classes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2364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abstract class</a:t>
            </a:r>
            <a:r>
              <a:rPr lang="en-US" dirty="0"/>
              <a:t> is a class that is declared </a:t>
            </a:r>
            <a:r>
              <a:rPr lang="en-US" b="1" dirty="0" smtClean="0"/>
              <a:t>abstract</a:t>
            </a:r>
            <a:endParaRPr lang="en-US" dirty="0" smtClean="0"/>
          </a:p>
          <a:p>
            <a:r>
              <a:rPr lang="en-US" dirty="0"/>
              <a:t>An </a:t>
            </a:r>
            <a:r>
              <a:rPr lang="en-US" i="1" dirty="0"/>
              <a:t>abstract class</a:t>
            </a:r>
            <a:r>
              <a:rPr lang="en-US" dirty="0" smtClean="0"/>
              <a:t> </a:t>
            </a:r>
            <a:r>
              <a:rPr lang="en-US" dirty="0"/>
              <a:t>may or may not include abstract </a:t>
            </a:r>
            <a:r>
              <a:rPr lang="en-US" dirty="0" smtClean="0"/>
              <a:t>methods.</a:t>
            </a:r>
          </a:p>
          <a:p>
            <a:r>
              <a:rPr lang="en-US" dirty="0" smtClean="0"/>
              <a:t>Abstract </a:t>
            </a:r>
            <a:r>
              <a:rPr lang="en-US" dirty="0"/>
              <a:t>classes cannot be instantiated, but they can be </a:t>
            </a:r>
            <a:r>
              <a:rPr lang="en-US" dirty="0" err="1"/>
              <a:t>subclassed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038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Interfaces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2" y="5023303"/>
            <a:ext cx="3384376" cy="828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1556792"/>
            <a:ext cx="29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GUI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841346" y="4621778"/>
            <a:ext cx="332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Laptop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8881"/>
            <a:ext cx="3946896" cy="2631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80902"/>
            <a:ext cx="3222549" cy="27565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86703" y="2245514"/>
            <a:ext cx="326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LCD/LED TV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08841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Concept of Interface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Autofit/>
          </a:bodyPr>
          <a:lstStyle/>
          <a:p>
            <a:r>
              <a:rPr lang="tr-TR" dirty="0" smtClean="0"/>
              <a:t>An interface is a </a:t>
            </a:r>
            <a:r>
              <a:rPr lang="tr-TR" dirty="0" smtClean="0">
                <a:solidFill>
                  <a:srgbClr val="990000"/>
                </a:solidFill>
              </a:rPr>
              <a:t>contract</a:t>
            </a:r>
            <a:r>
              <a:rPr lang="tr-TR" dirty="0" smtClean="0"/>
              <a:t>. It guarantees that the system will have certain functionalities.</a:t>
            </a:r>
          </a:p>
          <a:p>
            <a:endParaRPr lang="tr-TR" dirty="0" smtClean="0"/>
          </a:p>
          <a:p>
            <a:r>
              <a:rPr lang="tr-TR" dirty="0" smtClean="0"/>
              <a:t>An interface is an integration point between two systems.</a:t>
            </a:r>
          </a:p>
          <a:p>
            <a:endParaRPr lang="tr-TR" dirty="0" smtClean="0"/>
          </a:p>
          <a:p>
            <a:r>
              <a:rPr lang="tr-TR" dirty="0" smtClean="0"/>
              <a:t>A system can have many interfaces, so it can be integrated to many other systems.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78048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14405" y="4800635"/>
            <a:ext cx="2016224" cy="37178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2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Rectangle 11"/>
          <p:cNvSpPr/>
          <p:nvPr/>
        </p:nvSpPr>
        <p:spPr>
          <a:xfrm>
            <a:off x="1414405" y="5524490"/>
            <a:ext cx="2232248" cy="37178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2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913457" y="4370328"/>
            <a:ext cx="720080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public </a:t>
            </a:r>
            <a:r>
              <a:rPr lang="tr-TR" sz="2400" b="1" dirty="0" smtClean="0">
                <a:solidFill>
                  <a:srgbClr val="FF0000"/>
                </a:solidFill>
              </a:rPr>
              <a:t>interface</a:t>
            </a:r>
            <a:r>
              <a:rPr lang="tr-TR" sz="2400" dirty="0" smtClean="0">
                <a:solidFill>
                  <a:srgbClr val="FF0000"/>
                </a:solidFill>
              </a:rPr>
              <a:t> </a:t>
            </a:r>
            <a:r>
              <a:rPr lang="tr-TR" sz="2400" dirty="0" smtClean="0"/>
              <a:t>Shape {</a:t>
            </a:r>
          </a:p>
          <a:p>
            <a:r>
              <a:rPr lang="tr-TR" sz="2400" dirty="0" smtClean="0"/>
              <a:t>        public abstract void draw();</a:t>
            </a:r>
          </a:p>
          <a:p>
            <a:endParaRPr lang="tr-TR" sz="2400" dirty="0" smtClean="0"/>
          </a:p>
          <a:p>
            <a:r>
              <a:rPr lang="tr-TR" sz="2400" dirty="0" smtClean="0"/>
              <a:t>        public static final double PI = 3.14;		</a:t>
            </a:r>
          </a:p>
          <a:p>
            <a:r>
              <a:rPr lang="tr-TR" sz="2400" dirty="0" smtClean="0"/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Defining an </a:t>
            </a:r>
            <a:r>
              <a:rPr lang="tr-TR" dirty="0" err="1" smtClean="0"/>
              <a:t>Interface</a:t>
            </a:r>
            <a:r>
              <a:rPr lang="en-US" dirty="0" smtClean="0"/>
              <a:t> in Java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Keyword </a:t>
            </a:r>
            <a:r>
              <a:rPr lang="tr-TR" dirty="0" smtClean="0">
                <a:latin typeface="Courier New" pitchFamily="49" charset="0"/>
                <a:cs typeface="Courier New" pitchFamily="49" charset="0"/>
              </a:rPr>
              <a:t>interface</a:t>
            </a:r>
            <a:r>
              <a:rPr lang="tr-TR" dirty="0" smtClean="0"/>
              <a:t> is used to define an </a:t>
            </a:r>
            <a:r>
              <a:rPr lang="tr-TR" dirty="0" err="1" smtClean="0"/>
              <a:t>interface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 smtClean="0"/>
          </a:p>
          <a:p>
            <a:r>
              <a:rPr lang="tr-TR" dirty="0" smtClean="0"/>
              <a:t>Methods in an interface must be </a:t>
            </a:r>
            <a:r>
              <a:rPr lang="tr-TR" dirty="0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tr-TR" dirty="0" smtClean="0"/>
              <a:t> and </a:t>
            </a:r>
            <a:r>
              <a:rPr lang="tr-TR" dirty="0" smtClean="0">
                <a:latin typeface="Courier New" pitchFamily="49" charset="0"/>
                <a:cs typeface="Courier New" pitchFamily="49" charset="0"/>
              </a:rPr>
              <a:t>abstract</a:t>
            </a:r>
            <a:r>
              <a:rPr lang="tr-TR" dirty="0" smtClean="0"/>
              <a:t>, these keywords are </a:t>
            </a:r>
            <a:r>
              <a:rPr lang="tr-TR" dirty="0" err="1" smtClean="0"/>
              <a:t>commonly</a:t>
            </a:r>
            <a:r>
              <a:rPr lang="tr-TR" dirty="0" smtClean="0"/>
              <a:t> </a:t>
            </a:r>
            <a:r>
              <a:rPr lang="tr-TR" dirty="0" err="1" smtClean="0"/>
              <a:t>omitted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 smtClean="0"/>
          </a:p>
          <a:p>
            <a:r>
              <a:rPr lang="tr-TR" dirty="0" smtClean="0"/>
              <a:t>Interfaces can include </a:t>
            </a:r>
            <a:r>
              <a:rPr lang="tr-TR" dirty="0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tr-TR" dirty="0" smtClean="0"/>
              <a:t> </a:t>
            </a:r>
            <a:r>
              <a:rPr lang="tr-TR" dirty="0" smtClean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tr-TR" dirty="0" smtClean="0"/>
              <a:t> </a:t>
            </a:r>
            <a:r>
              <a:rPr lang="tr-TR" dirty="0" smtClean="0">
                <a:latin typeface="Courier New" pitchFamily="49" charset="0"/>
                <a:cs typeface="Courier New" pitchFamily="49" charset="0"/>
              </a:rPr>
              <a:t>final </a:t>
            </a:r>
            <a:r>
              <a:rPr lang="tr-TR" dirty="0" smtClean="0"/>
              <a:t>variables (constants), these keywords are commonly omitted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6056" y="515515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chemeClr val="tx2"/>
                </a:solidFill>
              </a:rPr>
              <a:t>No need to write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432241" y="5442320"/>
            <a:ext cx="1643815" cy="1138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1"/>
          </p:cNvCxnSpPr>
          <p:nvPr/>
        </p:nvCxnSpPr>
        <p:spPr>
          <a:xfrm>
            <a:off x="3419872" y="5172416"/>
            <a:ext cx="1656184" cy="167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77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Implementing an Interface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tr-TR" sz="2800" dirty="0" smtClean="0"/>
              <a:t>interface is implemented by the keyword </a:t>
            </a:r>
            <a:r>
              <a:rPr lang="tr-TR" sz="2800" dirty="0" smtClean="0">
                <a:latin typeface="Courier New" pitchFamily="49" charset="0"/>
                <a:cs typeface="Courier New" pitchFamily="49" charset="0"/>
              </a:rPr>
              <a:t>implements</a:t>
            </a:r>
          </a:p>
          <a:p>
            <a:r>
              <a:rPr lang="tr-TR" sz="2800" dirty="0" smtClean="0"/>
              <a:t>Any class implementing an interface must either implement all methods of it, or be declared abstract</a:t>
            </a:r>
          </a:p>
          <a:p>
            <a:pPr marL="0" indent="0">
              <a:buNone/>
            </a:pPr>
            <a:endParaRPr lang="tr-T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3573016"/>
            <a:ext cx="7272808" cy="2893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public </a:t>
            </a:r>
            <a:r>
              <a:rPr lang="en-US" sz="1600" dirty="0"/>
              <a:t>class </a:t>
            </a:r>
            <a:r>
              <a:rPr lang="en-US" sz="1600" dirty="0" err="1"/>
              <a:t>RightTriangle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implements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Shape</a:t>
            </a:r>
            <a:r>
              <a:rPr lang="en-US" sz="1600" b="1" dirty="0"/>
              <a:t> </a:t>
            </a:r>
            <a:r>
              <a:rPr lang="en-US" sz="1600" b="1" dirty="0" smtClean="0"/>
              <a:t>{</a:t>
            </a:r>
            <a:endParaRPr lang="tr-TR" sz="1600" b="1" dirty="0" smtClean="0"/>
          </a:p>
          <a:p>
            <a:r>
              <a:rPr lang="tr-TR" sz="1600" b="1" dirty="0" smtClean="0"/>
              <a:t>        // .....</a:t>
            </a:r>
            <a:endParaRPr lang="en-US" sz="1600" b="1" dirty="0"/>
          </a:p>
          <a:p>
            <a:r>
              <a:rPr lang="tr-TR" sz="1600" b="1" dirty="0" smtClean="0"/>
              <a:t>        </a:t>
            </a:r>
            <a:r>
              <a:rPr lang="tr-TR" sz="1600" b="1" dirty="0" smtClean="0">
                <a:solidFill>
                  <a:srgbClr val="FF0000"/>
                </a:solidFill>
              </a:rPr>
              <a:t>public </a:t>
            </a:r>
            <a:r>
              <a:rPr lang="tr-TR" sz="1600" b="1" dirty="0">
                <a:solidFill>
                  <a:srgbClr val="FF0000"/>
                </a:solidFill>
              </a:rPr>
              <a:t>void draw() {</a:t>
            </a:r>
          </a:p>
          <a:p>
            <a:r>
              <a:rPr lang="tr-TR" sz="1600" b="1" dirty="0" smtClean="0"/>
              <a:t>	</a:t>
            </a:r>
            <a:r>
              <a:rPr lang="en-US" sz="1600" dirty="0" smtClean="0"/>
              <a:t>for 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line = 1; line &lt;= a; line++) {</a:t>
            </a:r>
          </a:p>
          <a:p>
            <a:r>
              <a:rPr lang="tr-TR" sz="1600" dirty="0" smtClean="0"/>
              <a:t>	        </a:t>
            </a:r>
            <a:r>
              <a:rPr lang="nn-NO" sz="1600" dirty="0" smtClean="0"/>
              <a:t>for </a:t>
            </a:r>
            <a:r>
              <a:rPr lang="nn-NO" sz="1600" dirty="0"/>
              <a:t>(int i = 0; i &lt; line; i++) {</a:t>
            </a:r>
          </a:p>
          <a:p>
            <a:r>
              <a:rPr lang="tr-TR" sz="1600" dirty="0" smtClean="0"/>
              <a:t>		System.</a:t>
            </a:r>
            <a:r>
              <a:rPr lang="tr-TR" sz="1600" i="1" dirty="0" smtClean="0"/>
              <a:t>out.print</a:t>
            </a:r>
            <a:r>
              <a:rPr lang="tr-TR" sz="1600" i="1" dirty="0"/>
              <a:t>("*");</a:t>
            </a:r>
          </a:p>
          <a:p>
            <a:r>
              <a:rPr lang="tr-TR" sz="1600" dirty="0" smtClean="0"/>
              <a:t>	        }</a:t>
            </a:r>
            <a:endParaRPr lang="tr-TR" sz="1600" dirty="0"/>
          </a:p>
          <a:p>
            <a:r>
              <a:rPr lang="tr-TR" sz="1600" dirty="0" smtClean="0"/>
              <a:t>	        System.</a:t>
            </a:r>
            <a:r>
              <a:rPr lang="tr-TR" sz="1600" i="1" dirty="0" smtClean="0"/>
              <a:t>out.println</a:t>
            </a:r>
            <a:r>
              <a:rPr lang="tr-TR" sz="1600" i="1" dirty="0"/>
              <a:t>();</a:t>
            </a:r>
          </a:p>
          <a:p>
            <a:r>
              <a:rPr lang="tr-TR" sz="1600" dirty="0" smtClean="0"/>
              <a:t>	}</a:t>
            </a:r>
            <a:endParaRPr lang="tr-TR" sz="1600" dirty="0"/>
          </a:p>
          <a:p>
            <a:r>
              <a:rPr lang="tr-TR" sz="1600" dirty="0" smtClean="0"/>
              <a:t>        }</a:t>
            </a:r>
            <a:endParaRPr lang="tr-TR" sz="1600" dirty="0"/>
          </a:p>
          <a:p>
            <a:r>
              <a:rPr lang="tr-TR" sz="1600" dirty="0" smtClean="0"/>
              <a:t>}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62773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Implementing Multiple Interfaces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than one </a:t>
            </a:r>
            <a:r>
              <a:rPr lang="tr-TR" dirty="0" smtClean="0"/>
              <a:t>i</a:t>
            </a:r>
            <a:r>
              <a:rPr lang="en-US" dirty="0" err="1" smtClean="0"/>
              <a:t>nterface</a:t>
            </a:r>
            <a:r>
              <a:rPr lang="tr-TR" dirty="0" smtClean="0"/>
              <a:t> can be implemented by a class.</a:t>
            </a:r>
          </a:p>
          <a:p>
            <a:r>
              <a:rPr lang="tr-TR" dirty="0" smtClean="0"/>
              <a:t>Names of interfaces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separated</a:t>
            </a:r>
            <a:r>
              <a:rPr lang="tr-TR" dirty="0" smtClean="0"/>
              <a:t> by comma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i="1" dirty="0" smtClean="0"/>
          </a:p>
          <a:p>
            <a:pPr marL="0" indent="0">
              <a:buNone/>
            </a:pPr>
            <a:endParaRPr lang="tr-TR" i="1" dirty="0"/>
          </a:p>
          <a:p>
            <a:pPr marL="0" indent="0">
              <a:buNone/>
            </a:pPr>
            <a:endParaRPr lang="tr-TR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15010" y="3356992"/>
            <a:ext cx="7200800" cy="147732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public </a:t>
            </a:r>
            <a:r>
              <a:rPr lang="en-US" dirty="0"/>
              <a:t>class </a:t>
            </a:r>
            <a:r>
              <a:rPr lang="tr-TR" dirty="0" smtClean="0"/>
              <a:t>LedTv </a:t>
            </a:r>
            <a:r>
              <a:rPr lang="en-US" b="1" dirty="0" smtClean="0">
                <a:solidFill>
                  <a:srgbClr val="FF0000"/>
                </a:solidFill>
              </a:rPr>
              <a:t>implements</a:t>
            </a:r>
            <a:r>
              <a:rPr lang="en-US" b="1" dirty="0" smtClean="0"/>
              <a:t> </a:t>
            </a:r>
            <a:r>
              <a:rPr lang="tr-TR" b="1" dirty="0" smtClean="0">
                <a:solidFill>
                  <a:srgbClr val="FF0000"/>
                </a:solidFill>
              </a:rPr>
              <a:t>Usb, </a:t>
            </a:r>
            <a:r>
              <a:rPr lang="tr-TR" b="1" dirty="0" err="1" smtClean="0">
                <a:solidFill>
                  <a:srgbClr val="FF0000"/>
                </a:solidFill>
              </a:rPr>
              <a:t>Hdmi</a:t>
            </a:r>
            <a:r>
              <a:rPr lang="tr-TR" b="1" dirty="0" smtClean="0">
                <a:solidFill>
                  <a:srgbClr val="FF0000"/>
                </a:solidFill>
              </a:rPr>
              <a:t>,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Vga</a:t>
            </a:r>
            <a:r>
              <a:rPr lang="en-US" b="1" dirty="0" smtClean="0"/>
              <a:t> {</a:t>
            </a:r>
            <a:endParaRPr lang="tr-TR" b="1" dirty="0" smtClean="0"/>
          </a:p>
          <a:p>
            <a:endParaRPr lang="tr-TR" b="1" dirty="0" smtClean="0"/>
          </a:p>
          <a:p>
            <a:r>
              <a:rPr lang="tr-TR" b="1" dirty="0" smtClean="0"/>
              <a:t>        // .....</a:t>
            </a:r>
            <a:endParaRPr lang="en-US" b="1" dirty="0"/>
          </a:p>
          <a:p>
            <a:endParaRPr lang="tr-TR" dirty="0" smtClean="0"/>
          </a:p>
          <a:p>
            <a:r>
              <a:rPr lang="tr-TR" dirty="0" smtClean="0"/>
              <a:t>}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51240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lvl="1" algn="ctr"/>
            <a:r>
              <a:rPr lang="tr-TR" sz="4400" dirty="0">
                <a:latin typeface="+mj-lt"/>
              </a:rPr>
              <a:t>Extending a Class and Implementing Interface(s)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/>
              <a:t>class Car </a:t>
            </a:r>
            <a:r>
              <a:rPr lang="en-US" b="1" dirty="0">
                <a:solidFill>
                  <a:srgbClr val="FF0000"/>
                </a:solidFill>
              </a:rPr>
              <a:t>extends Vehicle </a:t>
            </a:r>
            <a:endParaRPr lang="tr-TR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	</a:t>
            </a:r>
            <a:r>
              <a:rPr lang="tr-TR" b="1" dirty="0" smtClean="0">
                <a:solidFill>
                  <a:srgbClr val="FF0000"/>
                </a:solidFill>
              </a:rPr>
              <a:t>	         </a:t>
            </a:r>
            <a:r>
              <a:rPr lang="en-US" b="1" dirty="0" smtClean="0">
                <a:solidFill>
                  <a:srgbClr val="FF0000"/>
                </a:solidFill>
              </a:rPr>
              <a:t>implements </a:t>
            </a:r>
            <a:r>
              <a:rPr lang="en-US" b="1" dirty="0">
                <a:solidFill>
                  <a:srgbClr val="FF0000"/>
                </a:solidFill>
              </a:rPr>
              <a:t>Shape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	public </a:t>
            </a:r>
            <a:r>
              <a:rPr lang="tr-TR" dirty="0"/>
              <a:t>void draw() {</a:t>
            </a:r>
          </a:p>
          <a:p>
            <a:pPr marL="0" indent="0">
              <a:buNone/>
            </a:pPr>
            <a:r>
              <a:rPr lang="tr-TR" dirty="0" smtClean="0"/>
              <a:t>	       // </a:t>
            </a:r>
            <a:r>
              <a:rPr lang="tr-TR" dirty="0"/>
              <a:t>....</a:t>
            </a:r>
          </a:p>
          <a:p>
            <a:pPr marL="0" indent="0">
              <a:buNone/>
            </a:pPr>
            <a:r>
              <a:rPr lang="tr-TR" dirty="0" smtClean="0"/>
              <a:t>	}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5215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Extending an Interface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/>
          <a:lstStyle/>
          <a:p>
            <a:r>
              <a:rPr lang="tr-TR" dirty="0" smtClean="0"/>
              <a:t>It is possible for an interface to extend another interface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780928"/>
            <a:ext cx="3384376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dirty="0"/>
              <a:t>public interface I1 {</a:t>
            </a:r>
          </a:p>
          <a:p>
            <a:r>
              <a:rPr lang="tr-TR" dirty="0" smtClean="0"/>
              <a:t>        void </a:t>
            </a:r>
            <a:r>
              <a:rPr lang="tr-TR" dirty="0"/>
              <a:t>m1();</a:t>
            </a:r>
          </a:p>
          <a:p>
            <a:r>
              <a:rPr lang="tr-TR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95751" y="3865922"/>
            <a:ext cx="3384376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public class C2 </a:t>
            </a:r>
            <a:r>
              <a:rPr lang="en-US" b="1" dirty="0">
                <a:solidFill>
                  <a:srgbClr val="FF0000"/>
                </a:solidFill>
              </a:rPr>
              <a:t>implements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I2</a:t>
            </a:r>
            <a:r>
              <a:rPr lang="en-US" dirty="0"/>
              <a:t> {</a:t>
            </a:r>
          </a:p>
          <a:p>
            <a:r>
              <a:rPr lang="tr-TR" dirty="0" smtClean="0"/>
              <a:t>        </a:t>
            </a:r>
            <a:r>
              <a:rPr lang="tr-TR" b="1" dirty="0" smtClean="0">
                <a:solidFill>
                  <a:srgbClr val="FF0000"/>
                </a:solidFill>
              </a:rPr>
              <a:t>public </a:t>
            </a:r>
            <a:r>
              <a:rPr lang="tr-TR" b="1" dirty="0">
                <a:solidFill>
                  <a:srgbClr val="FF0000"/>
                </a:solidFill>
              </a:rPr>
              <a:t>void m1(</a:t>
            </a:r>
            <a:r>
              <a:rPr lang="tr-TR" dirty="0"/>
              <a:t>) {</a:t>
            </a:r>
          </a:p>
          <a:p>
            <a:r>
              <a:rPr lang="tr-TR" dirty="0" smtClean="0"/>
              <a:t>	// </a:t>
            </a:r>
            <a:r>
              <a:rPr lang="tr-TR" dirty="0"/>
              <a:t>...</a:t>
            </a:r>
          </a:p>
          <a:p>
            <a:r>
              <a:rPr lang="tr-TR" dirty="0" smtClean="0"/>
              <a:t>        }</a:t>
            </a:r>
            <a:endParaRPr lang="tr-TR" dirty="0"/>
          </a:p>
          <a:p>
            <a:r>
              <a:rPr lang="tr-TR" dirty="0" smtClean="0"/>
              <a:t>        </a:t>
            </a:r>
            <a:r>
              <a:rPr lang="tr-TR" b="1" dirty="0" smtClean="0">
                <a:solidFill>
                  <a:srgbClr val="FF0000"/>
                </a:solidFill>
              </a:rPr>
              <a:t>public </a:t>
            </a:r>
            <a:r>
              <a:rPr lang="tr-TR" b="1" dirty="0">
                <a:solidFill>
                  <a:srgbClr val="FF0000"/>
                </a:solidFill>
              </a:rPr>
              <a:t>void m2(</a:t>
            </a:r>
            <a:r>
              <a:rPr lang="tr-TR" dirty="0"/>
              <a:t>) {</a:t>
            </a:r>
          </a:p>
          <a:p>
            <a:r>
              <a:rPr lang="tr-TR" dirty="0" smtClean="0"/>
              <a:t>	// </a:t>
            </a:r>
            <a:r>
              <a:rPr lang="tr-TR" dirty="0"/>
              <a:t>...</a:t>
            </a:r>
          </a:p>
          <a:p>
            <a:r>
              <a:rPr lang="tr-TR" dirty="0" smtClean="0"/>
              <a:t>        }</a:t>
            </a:r>
            <a:endParaRPr lang="tr-TR" dirty="0"/>
          </a:p>
          <a:p>
            <a:r>
              <a:rPr lang="tr-TR" dirty="0" smtClean="0"/>
              <a:t>}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2780928"/>
            <a:ext cx="3384376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dirty="0"/>
              <a:t>public interface </a:t>
            </a:r>
            <a:r>
              <a:rPr lang="tr-TR" b="1" dirty="0" smtClean="0">
                <a:solidFill>
                  <a:srgbClr val="FF0000"/>
                </a:solidFill>
              </a:rPr>
              <a:t>I2 extends I1 </a:t>
            </a:r>
            <a:r>
              <a:rPr lang="tr-TR" dirty="0"/>
              <a:t>{</a:t>
            </a:r>
          </a:p>
          <a:p>
            <a:r>
              <a:rPr lang="tr-TR" dirty="0" smtClean="0"/>
              <a:t>        void m2();</a:t>
            </a:r>
            <a:endParaRPr lang="tr-TR" dirty="0"/>
          </a:p>
          <a:p>
            <a:r>
              <a:rPr lang="tr-TR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3861048"/>
            <a:ext cx="3384376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public class </a:t>
            </a:r>
            <a:r>
              <a:rPr lang="en-US" dirty="0" smtClean="0"/>
              <a:t>C</a:t>
            </a:r>
            <a:r>
              <a:rPr lang="tr-TR" dirty="0" smtClean="0"/>
              <a:t>1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FF0000"/>
                </a:solidFill>
              </a:rPr>
              <a:t>implements </a:t>
            </a:r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tr-TR" b="1" dirty="0" smtClean="0">
                <a:solidFill>
                  <a:srgbClr val="FF0000"/>
                </a:solidFill>
              </a:rPr>
              <a:t>1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{</a:t>
            </a:r>
          </a:p>
          <a:p>
            <a:r>
              <a:rPr lang="tr-TR" dirty="0" smtClean="0"/>
              <a:t>        </a:t>
            </a:r>
          </a:p>
          <a:p>
            <a:r>
              <a:rPr lang="tr-TR" dirty="0" smtClean="0"/>
              <a:t>        </a:t>
            </a:r>
            <a:r>
              <a:rPr lang="tr-TR" b="1" dirty="0" smtClean="0">
                <a:solidFill>
                  <a:srgbClr val="FF0000"/>
                </a:solidFill>
              </a:rPr>
              <a:t>public </a:t>
            </a:r>
            <a:r>
              <a:rPr lang="tr-TR" b="1" dirty="0">
                <a:solidFill>
                  <a:srgbClr val="FF0000"/>
                </a:solidFill>
              </a:rPr>
              <a:t>void m1() </a:t>
            </a:r>
            <a:r>
              <a:rPr lang="tr-TR" dirty="0"/>
              <a:t>{</a:t>
            </a:r>
          </a:p>
          <a:p>
            <a:r>
              <a:rPr lang="tr-TR" dirty="0" smtClean="0"/>
              <a:t>	// </a:t>
            </a:r>
            <a:r>
              <a:rPr lang="tr-TR" dirty="0"/>
              <a:t>...</a:t>
            </a:r>
          </a:p>
          <a:p>
            <a:r>
              <a:rPr lang="tr-TR" dirty="0" smtClean="0"/>
              <a:t>        }</a:t>
            </a:r>
            <a:endParaRPr lang="tr-TR" dirty="0"/>
          </a:p>
          <a:p>
            <a:r>
              <a:rPr lang="tr-TR" dirty="0" smtClean="0"/>
              <a:t>}</a:t>
            </a:r>
            <a:endParaRPr lang="tr-TR" dirty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84940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Interfaces as Types</a:t>
            </a:r>
            <a:endParaRPr lang="tr-T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define a new interface, you are defining a new reference data </a:t>
            </a:r>
            <a:r>
              <a:rPr lang="en-US" dirty="0" smtClean="0"/>
              <a:t>type.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use interface names anywhere you can use any other data type </a:t>
            </a:r>
            <a:r>
              <a:rPr lang="en-US" dirty="0" smtClean="0"/>
              <a:t>name.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define a reference variable whose type is an interface, any object you assign to it must be an instance of a class that implements the interface.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12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Interfaces as Types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4042792" cy="4525963"/>
          </a:xfrm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dirty="0"/>
              <a:t>public class Program </a:t>
            </a:r>
            <a:r>
              <a:rPr lang="tr-TR" sz="1600" b="1" dirty="0" smtClean="0"/>
              <a:t>{</a:t>
            </a:r>
            <a:endParaRPr lang="tr-TR" sz="1600" b="1" dirty="0"/>
          </a:p>
          <a:p>
            <a:pPr marL="0" indent="0">
              <a:buNone/>
            </a:pPr>
            <a:r>
              <a:rPr lang="tr-TR" sz="1600" b="1" dirty="0" smtClean="0"/>
              <a:t>        </a:t>
            </a:r>
            <a:r>
              <a:rPr lang="en-US" sz="1600" b="1" dirty="0" smtClean="0"/>
              <a:t>public </a:t>
            </a:r>
            <a:r>
              <a:rPr lang="en-US" sz="1600" b="1" dirty="0"/>
              <a:t>static void main(String[] </a:t>
            </a:r>
            <a:r>
              <a:rPr lang="en-US" sz="1600" b="1" dirty="0" err="1"/>
              <a:t>args</a:t>
            </a:r>
            <a:r>
              <a:rPr lang="en-US" sz="1600" b="1" dirty="0"/>
              <a:t>) {</a:t>
            </a:r>
          </a:p>
          <a:p>
            <a:pPr marL="0" indent="0">
              <a:buNone/>
            </a:pPr>
            <a:r>
              <a:rPr lang="tr-TR" sz="1600" b="1" dirty="0" smtClean="0"/>
              <a:t>	Shape </a:t>
            </a:r>
            <a:r>
              <a:rPr lang="tr-TR" sz="1600" b="1" dirty="0"/>
              <a:t>shape; </a:t>
            </a:r>
          </a:p>
          <a:p>
            <a:pPr marL="0" indent="0">
              <a:buNone/>
            </a:pPr>
            <a:endParaRPr lang="tr-TR" sz="1600" b="1" dirty="0"/>
          </a:p>
          <a:p>
            <a:pPr marL="0" indent="0">
              <a:buNone/>
            </a:pPr>
            <a:r>
              <a:rPr lang="tr-TR" sz="1600" b="1" dirty="0" smtClean="0"/>
              <a:t>	shape </a:t>
            </a:r>
            <a:r>
              <a:rPr lang="tr-TR" sz="1600" b="1" dirty="0"/>
              <a:t>= new Square(4);</a:t>
            </a:r>
          </a:p>
          <a:p>
            <a:pPr marL="0" indent="0">
              <a:buNone/>
            </a:pPr>
            <a:r>
              <a:rPr lang="tr-TR" sz="1600" b="1" dirty="0" smtClean="0"/>
              <a:t>	shape.draw</a:t>
            </a:r>
            <a:r>
              <a:rPr lang="tr-TR" sz="1600" b="1" dirty="0"/>
              <a:t>();</a:t>
            </a:r>
          </a:p>
          <a:p>
            <a:pPr marL="0" indent="0">
              <a:buNone/>
            </a:pPr>
            <a:endParaRPr lang="tr-TR" sz="1600" b="1" dirty="0"/>
          </a:p>
          <a:p>
            <a:pPr marL="0" indent="0">
              <a:buNone/>
            </a:pPr>
            <a:r>
              <a:rPr lang="tr-TR" sz="1600" b="1" dirty="0" smtClean="0"/>
              <a:t>	shape </a:t>
            </a:r>
            <a:r>
              <a:rPr lang="tr-TR" sz="1600" b="1" dirty="0"/>
              <a:t>= new Rectangle(3, 7);</a:t>
            </a:r>
          </a:p>
          <a:p>
            <a:pPr marL="0" indent="0">
              <a:buNone/>
            </a:pPr>
            <a:r>
              <a:rPr lang="tr-TR" sz="1600" b="1" dirty="0" smtClean="0"/>
              <a:t>	shape.draw</a:t>
            </a:r>
            <a:r>
              <a:rPr lang="tr-TR" sz="1600" b="1" dirty="0"/>
              <a:t>();</a:t>
            </a:r>
          </a:p>
          <a:p>
            <a:pPr marL="0" indent="0">
              <a:buNone/>
            </a:pPr>
            <a:endParaRPr lang="tr-TR" sz="1600" b="1" dirty="0"/>
          </a:p>
          <a:p>
            <a:pPr marL="0" indent="0">
              <a:buNone/>
            </a:pPr>
            <a:r>
              <a:rPr lang="tr-TR" sz="1600" b="1" dirty="0" smtClean="0"/>
              <a:t>	shape </a:t>
            </a:r>
            <a:r>
              <a:rPr lang="tr-TR" sz="1600" b="1" dirty="0"/>
              <a:t>= new RightTriangle(5);</a:t>
            </a:r>
          </a:p>
          <a:p>
            <a:pPr marL="0" indent="0">
              <a:buNone/>
            </a:pPr>
            <a:r>
              <a:rPr lang="tr-TR" sz="1600" b="1" dirty="0" smtClean="0"/>
              <a:t>	shape.draw();</a:t>
            </a:r>
            <a:endParaRPr lang="tr-TR" sz="1600" b="1" dirty="0"/>
          </a:p>
          <a:p>
            <a:pPr marL="0" indent="0">
              <a:buNone/>
            </a:pPr>
            <a:r>
              <a:rPr lang="tr-TR" sz="1600" b="1" dirty="0" smtClean="0"/>
              <a:t>        }</a:t>
            </a:r>
            <a:endParaRPr lang="tr-TR" sz="1600" b="1" dirty="0"/>
          </a:p>
          <a:p>
            <a:pPr marL="0" indent="0">
              <a:buNone/>
            </a:pPr>
            <a:r>
              <a:rPr lang="tr-TR" sz="1600" b="1" dirty="0"/>
              <a:t>}</a:t>
            </a:r>
          </a:p>
          <a:p>
            <a:pPr marL="0" indent="0">
              <a:buNone/>
            </a:pPr>
            <a:endParaRPr lang="tr-TR" sz="16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8756" y="1710186"/>
            <a:ext cx="4042792" cy="452596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tr-TR" sz="1600" b="1" dirty="0" smtClean="0"/>
              <a:t>public class Program {</a:t>
            </a:r>
          </a:p>
          <a:p>
            <a:pPr marL="0" indent="0">
              <a:buFont typeface="Arial" pitchFamily="34" charset="0"/>
              <a:buNone/>
            </a:pPr>
            <a:r>
              <a:rPr lang="tr-TR" sz="1600" b="1" dirty="0" smtClean="0"/>
              <a:t>        </a:t>
            </a:r>
            <a:r>
              <a:rPr lang="en-US" sz="1600" b="1" dirty="0" smtClean="0"/>
              <a:t>public static void main(String[] </a:t>
            </a:r>
            <a:r>
              <a:rPr lang="en-US" sz="1600" b="1" dirty="0" err="1" smtClean="0"/>
              <a:t>args</a:t>
            </a:r>
            <a:r>
              <a:rPr lang="en-US" sz="1600" b="1" dirty="0" smtClean="0"/>
              <a:t>) {</a:t>
            </a:r>
          </a:p>
          <a:p>
            <a:pPr marL="0" indent="0">
              <a:buNone/>
            </a:pPr>
            <a:r>
              <a:rPr lang="tr-TR" sz="1600" b="1" dirty="0" smtClean="0"/>
              <a:t>	</a:t>
            </a:r>
            <a:r>
              <a:rPr lang="tr-TR" sz="1600" b="1" dirty="0"/>
              <a:t>Shape[] shapes = new Shape[3];</a:t>
            </a:r>
          </a:p>
          <a:p>
            <a:pPr marL="0" indent="0">
              <a:buNone/>
            </a:pPr>
            <a:r>
              <a:rPr lang="tr-TR" sz="1600" b="1" dirty="0" smtClean="0"/>
              <a:t>	shapes[0</a:t>
            </a:r>
            <a:r>
              <a:rPr lang="tr-TR" sz="1600" b="1" dirty="0"/>
              <a:t>] = new Square(5);</a:t>
            </a:r>
          </a:p>
          <a:p>
            <a:pPr marL="0" indent="0">
              <a:buNone/>
            </a:pPr>
            <a:r>
              <a:rPr lang="tr-TR" sz="1600" b="1" dirty="0" smtClean="0"/>
              <a:t>	shapes[1</a:t>
            </a:r>
            <a:r>
              <a:rPr lang="tr-TR" sz="1600" b="1" dirty="0"/>
              <a:t>] = new Rectangle(2, 8);</a:t>
            </a:r>
          </a:p>
          <a:p>
            <a:pPr marL="0" indent="0">
              <a:buNone/>
            </a:pPr>
            <a:r>
              <a:rPr lang="tr-TR" sz="1600" b="1" dirty="0" smtClean="0"/>
              <a:t>	shapes[2</a:t>
            </a:r>
            <a:r>
              <a:rPr lang="tr-TR" sz="1600" b="1" dirty="0"/>
              <a:t>] = new RightTriangle(3);</a:t>
            </a:r>
          </a:p>
          <a:p>
            <a:pPr marL="0" indent="0">
              <a:buNone/>
            </a:pPr>
            <a:r>
              <a:rPr lang="tr-TR" sz="1600" b="1" dirty="0" smtClean="0"/>
              <a:t>	for </a:t>
            </a:r>
            <a:r>
              <a:rPr lang="tr-TR" sz="1600" b="1" dirty="0"/>
              <a:t>(Shape s : shapes) {</a:t>
            </a:r>
          </a:p>
          <a:p>
            <a:pPr marL="0" indent="0">
              <a:buNone/>
            </a:pPr>
            <a:r>
              <a:rPr lang="tr-TR" sz="1600" b="1" dirty="0" smtClean="0"/>
              <a:t>	        drawIt(s);</a:t>
            </a:r>
            <a:endParaRPr lang="tr-TR" sz="1600" b="1" dirty="0"/>
          </a:p>
          <a:p>
            <a:pPr marL="0" indent="0">
              <a:buNone/>
            </a:pPr>
            <a:r>
              <a:rPr lang="tr-TR" sz="1600" b="1" dirty="0" smtClean="0"/>
              <a:t>	}</a:t>
            </a:r>
          </a:p>
          <a:p>
            <a:pPr marL="0" indent="0">
              <a:buNone/>
            </a:pPr>
            <a:r>
              <a:rPr lang="tr-TR" sz="1600" b="1" dirty="0" smtClean="0"/>
              <a:t>        }</a:t>
            </a:r>
          </a:p>
          <a:p>
            <a:pPr marL="0" indent="0">
              <a:buNone/>
            </a:pPr>
            <a:endParaRPr lang="tr-TR" sz="1600" b="1" dirty="0"/>
          </a:p>
          <a:p>
            <a:pPr marL="0" indent="0">
              <a:buNone/>
            </a:pPr>
            <a:r>
              <a:rPr lang="tr-TR" sz="1600" b="1" dirty="0" smtClean="0"/>
              <a:t>        </a:t>
            </a:r>
            <a:r>
              <a:rPr lang="en-US" sz="1600" b="1" dirty="0" smtClean="0"/>
              <a:t>public </a:t>
            </a:r>
            <a:r>
              <a:rPr lang="en-US" sz="1600" b="1" dirty="0"/>
              <a:t>static void </a:t>
            </a:r>
            <a:r>
              <a:rPr lang="en-US" sz="1600" b="1" dirty="0" err="1"/>
              <a:t>drawIt</a:t>
            </a:r>
            <a:r>
              <a:rPr lang="en-US" sz="1600" b="1" dirty="0"/>
              <a:t>(</a:t>
            </a:r>
            <a:r>
              <a:rPr lang="en-US" sz="1600" b="1" dirty="0">
                <a:solidFill>
                  <a:srgbClr val="FF0000"/>
                </a:solidFill>
              </a:rPr>
              <a:t>Shape s</a:t>
            </a:r>
            <a:r>
              <a:rPr lang="en-US" sz="1600" b="1" dirty="0"/>
              <a:t>) {</a:t>
            </a:r>
          </a:p>
          <a:p>
            <a:pPr marL="0" indent="0">
              <a:buNone/>
            </a:pPr>
            <a:r>
              <a:rPr lang="tr-TR" sz="1600" b="1" dirty="0" smtClean="0"/>
              <a:t>	s.draw</a:t>
            </a:r>
            <a:r>
              <a:rPr lang="tr-TR" sz="1600" b="1" dirty="0"/>
              <a:t>();</a:t>
            </a:r>
          </a:p>
          <a:p>
            <a:pPr marL="0" indent="0">
              <a:buNone/>
            </a:pPr>
            <a:r>
              <a:rPr lang="tr-TR" sz="1600" b="1" dirty="0" smtClean="0"/>
              <a:t>        }</a:t>
            </a:r>
          </a:p>
          <a:p>
            <a:pPr marL="0" indent="0">
              <a:buFont typeface="Arial" pitchFamily="34" charset="0"/>
              <a:buNone/>
            </a:pPr>
            <a:r>
              <a:rPr lang="tr-TR" sz="1600" b="1" dirty="0" smtClean="0"/>
              <a:t>}</a:t>
            </a:r>
          </a:p>
          <a:p>
            <a:pPr marL="0" indent="0">
              <a:buFont typeface="Arial" pitchFamily="34" charset="0"/>
              <a:buNone/>
            </a:pPr>
            <a:endParaRPr lang="tr-TR" sz="1600" b="1" dirty="0"/>
          </a:p>
        </p:txBody>
      </p:sp>
    </p:spTree>
    <p:extLst>
      <p:ext uri="{BB962C8B-B14F-4D97-AF65-F5344CB8AC3E}">
        <p14:creationId xmlns:p14="http://schemas.microsoft.com/office/powerpoint/2010/main" val="3200674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Example Project: Payroll System Revisited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16832"/>
            <a:ext cx="6363669" cy="3647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8224" y="1700808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Interface implementation symbol</a:t>
            </a:r>
            <a:endParaRPr lang="tr-TR" b="1" dirty="0"/>
          </a:p>
        </p:txBody>
      </p:sp>
      <p:sp>
        <p:nvSpPr>
          <p:cNvPr id="6" name="Oval 5"/>
          <p:cNvSpPr/>
          <p:nvPr/>
        </p:nvSpPr>
        <p:spPr>
          <a:xfrm>
            <a:off x="3707904" y="2852936"/>
            <a:ext cx="2808312" cy="79208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Straight Arrow Connector 7"/>
          <p:cNvCxnSpPr>
            <a:stCxn id="6" idx="7"/>
          </p:cNvCxnSpPr>
          <p:nvPr/>
        </p:nvCxnSpPr>
        <p:spPr>
          <a:xfrm flipV="1">
            <a:off x="6104948" y="2420888"/>
            <a:ext cx="843316" cy="5480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796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tr-TR" dirty="0" err="1"/>
              <a:t>Abstract</a:t>
            </a:r>
            <a:r>
              <a:rPr lang="tr-TR" dirty="0"/>
              <a:t> </a:t>
            </a:r>
            <a:r>
              <a:rPr lang="tr-TR" dirty="0" err="1"/>
              <a:t>Classes</a:t>
            </a:r>
            <a:r>
              <a:rPr lang="tr-TR" dirty="0"/>
              <a:t>: </a:t>
            </a:r>
            <a:r>
              <a:rPr lang="tr-TR" dirty="0" err="1"/>
              <a:t>Revisiting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Shapes</a:t>
            </a:r>
            <a:endParaRPr lang="tr-TR" dirty="0"/>
          </a:p>
        </p:txBody>
      </p:sp>
      <p:sp>
        <p:nvSpPr>
          <p:cNvPr id="4" name="Rectangle 3"/>
          <p:cNvSpPr/>
          <p:nvPr/>
        </p:nvSpPr>
        <p:spPr>
          <a:xfrm>
            <a:off x="3707904" y="1772816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i="1" dirty="0" smtClean="0"/>
              <a:t>Shape</a:t>
            </a:r>
            <a:endParaRPr lang="tr-TR" i="1" dirty="0"/>
          </a:p>
        </p:txBody>
      </p:sp>
      <p:sp>
        <p:nvSpPr>
          <p:cNvPr id="5" name="Rectangle 4"/>
          <p:cNvSpPr/>
          <p:nvPr/>
        </p:nvSpPr>
        <p:spPr>
          <a:xfrm>
            <a:off x="1115616" y="3465004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Circle</a:t>
            </a:r>
            <a:endParaRPr lang="tr-TR" dirty="0"/>
          </a:p>
        </p:txBody>
      </p:sp>
      <p:sp>
        <p:nvSpPr>
          <p:cNvPr id="6" name="Rectangle 5"/>
          <p:cNvSpPr/>
          <p:nvPr/>
        </p:nvSpPr>
        <p:spPr>
          <a:xfrm>
            <a:off x="3707904" y="3465004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Quadrilateral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6156176" y="3465004"/>
            <a:ext cx="201622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Triangle</a:t>
            </a:r>
            <a:endParaRPr lang="tr-TR" dirty="0"/>
          </a:p>
        </p:txBody>
      </p:sp>
      <p:cxnSp>
        <p:nvCxnSpPr>
          <p:cNvPr id="9" name="Straight Connector 8"/>
          <p:cNvCxnSpPr>
            <a:stCxn id="19" idx="3"/>
            <a:endCxn id="6" idx="0"/>
          </p:cNvCxnSpPr>
          <p:nvPr/>
        </p:nvCxnSpPr>
        <p:spPr>
          <a:xfrm>
            <a:off x="4499992" y="2777614"/>
            <a:ext cx="0" cy="687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07704" y="2996952"/>
            <a:ext cx="5040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07704" y="2996952"/>
            <a:ext cx="0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48264" y="3010181"/>
            <a:ext cx="0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/>
          <p:cNvSpPr/>
          <p:nvPr/>
        </p:nvSpPr>
        <p:spPr>
          <a:xfrm>
            <a:off x="4355976" y="2561590"/>
            <a:ext cx="288032" cy="21602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4" name="Straight Connector 23"/>
          <p:cNvCxnSpPr/>
          <p:nvPr/>
        </p:nvCxnSpPr>
        <p:spPr>
          <a:xfrm>
            <a:off x="3285554" y="4818270"/>
            <a:ext cx="0" cy="44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733521" y="4818270"/>
            <a:ext cx="0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8" idx="3"/>
          </p:cNvCxnSpPr>
          <p:nvPr/>
        </p:nvCxnSpPr>
        <p:spPr>
          <a:xfrm>
            <a:off x="4509247" y="4474575"/>
            <a:ext cx="0" cy="34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/>
          <p:cNvSpPr/>
          <p:nvPr/>
        </p:nvSpPr>
        <p:spPr>
          <a:xfrm>
            <a:off x="4365231" y="4258551"/>
            <a:ext cx="288032" cy="21602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31" name="Straight Connector 30"/>
          <p:cNvCxnSpPr/>
          <p:nvPr/>
        </p:nvCxnSpPr>
        <p:spPr>
          <a:xfrm>
            <a:off x="3275856" y="4818270"/>
            <a:ext cx="2448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93466" y="528632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Square</a:t>
            </a:r>
            <a:endParaRPr lang="tr-TR" dirty="0"/>
          </a:p>
        </p:txBody>
      </p:sp>
      <p:sp>
        <p:nvSpPr>
          <p:cNvPr id="37" name="Rectangle 36"/>
          <p:cNvSpPr/>
          <p:nvPr/>
        </p:nvSpPr>
        <p:spPr>
          <a:xfrm>
            <a:off x="4941433" y="5286322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Rectangle</a:t>
            </a:r>
            <a:endParaRPr lang="tr-TR" dirty="0"/>
          </a:p>
        </p:txBody>
      </p:sp>
      <p:sp>
        <p:nvSpPr>
          <p:cNvPr id="3" name="Rectangle 2"/>
          <p:cNvSpPr/>
          <p:nvPr/>
        </p:nvSpPr>
        <p:spPr>
          <a:xfrm>
            <a:off x="2123728" y="1994334"/>
            <a:ext cx="150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Abstract </a:t>
            </a:r>
            <a:r>
              <a:rPr lang="en-US" dirty="0" smtClean="0"/>
              <a:t>Class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8400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Payable.java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05064"/>
            <a:ext cx="8278899" cy="16612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88640"/>
            <a:ext cx="5715597" cy="32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83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Invoice.java (1)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76791"/>
            <a:ext cx="6696744" cy="58812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2198" r="6770" b="3285"/>
          <a:stretch/>
        </p:blipFill>
        <p:spPr>
          <a:xfrm>
            <a:off x="5724128" y="0"/>
            <a:ext cx="3419872" cy="21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6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Invoice.java (2)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7" y="980727"/>
            <a:ext cx="6984776" cy="57890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3120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Employee.java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6369393" cy="38310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238919" y="5476608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>
                <a:solidFill>
                  <a:srgbClr val="FF0000"/>
                </a:solidFill>
              </a:rPr>
              <a:t>/* Rest of the class is same as the previous example except there is no  </a:t>
            </a:r>
            <a:r>
              <a:rPr lang="tr-TR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earnings() </a:t>
            </a:r>
            <a:r>
              <a:rPr lang="tr-TR" sz="1600" b="1" dirty="0" smtClean="0">
                <a:solidFill>
                  <a:srgbClr val="FF0000"/>
                </a:solidFill>
              </a:rPr>
              <a:t>method!  */</a:t>
            </a:r>
            <a:endParaRPr lang="tr-TR" sz="1600" b="1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474175" y="2708920"/>
            <a:ext cx="2016224" cy="57606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428226" y="1373867"/>
            <a:ext cx="486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>
                <a:latin typeface="Courier New" pitchFamily="49" charset="0"/>
                <a:cs typeface="Courier New" pitchFamily="49" charset="0"/>
              </a:rPr>
              <a:t>Payable</a:t>
            </a:r>
            <a:r>
              <a:rPr lang="tr-TR" sz="1600" dirty="0" smtClean="0"/>
              <a:t> interface includes  </a:t>
            </a:r>
            <a:r>
              <a:rPr lang="tr-TR" sz="1600" dirty="0" smtClean="0">
                <a:latin typeface="Courier New" pitchFamily="49" charset="0"/>
                <a:cs typeface="Courier New" pitchFamily="49" charset="0"/>
              </a:rPr>
              <a:t>getPaymentAmount() </a:t>
            </a:r>
            <a:r>
              <a:rPr lang="tr-TR" sz="1600" dirty="0" smtClean="0"/>
              <a:t>method, but </a:t>
            </a:r>
            <a:r>
              <a:rPr lang="tr-TR" sz="1600" dirty="0" err="1"/>
              <a:t>class</a:t>
            </a:r>
            <a:r>
              <a:rPr lang="tr-TR" sz="1600" dirty="0"/>
              <a:t> </a:t>
            </a:r>
            <a:r>
              <a:rPr lang="tr-TR" sz="1600" dirty="0" err="1" smtClean="0">
                <a:latin typeface="Courier New" pitchFamily="49" charset="0"/>
                <a:cs typeface="Courier New" pitchFamily="49" charset="0"/>
              </a:rPr>
              <a:t>Employee</a:t>
            </a:r>
            <a:r>
              <a:rPr lang="tr-TR" sz="1600" dirty="0" smtClean="0"/>
              <a:t> </a:t>
            </a:r>
            <a:r>
              <a:rPr lang="tr-TR" sz="1600" dirty="0" err="1" smtClean="0"/>
              <a:t>does</a:t>
            </a:r>
            <a:r>
              <a:rPr lang="tr-TR" sz="1600" dirty="0" smtClean="0"/>
              <a:t> not implement it!</a:t>
            </a:r>
            <a:endParaRPr lang="tr-TR" sz="1600" dirty="0"/>
          </a:p>
        </p:txBody>
      </p:sp>
      <p:sp>
        <p:nvSpPr>
          <p:cNvPr id="9" name="Oval 8"/>
          <p:cNvSpPr/>
          <p:nvPr/>
        </p:nvSpPr>
        <p:spPr>
          <a:xfrm>
            <a:off x="1250551" y="2792136"/>
            <a:ext cx="864097" cy="4208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1" name="Straight Arrow Connector 10"/>
          <p:cNvCxnSpPr>
            <a:stCxn id="7" idx="0"/>
          </p:cNvCxnSpPr>
          <p:nvPr/>
        </p:nvCxnSpPr>
        <p:spPr>
          <a:xfrm flipH="1" flipV="1">
            <a:off x="3524570" y="2276872"/>
            <a:ext cx="957717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1682600" y="2285070"/>
            <a:ext cx="1224136" cy="507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t="2198" r="6770" b="3285"/>
          <a:stretch/>
        </p:blipFill>
        <p:spPr>
          <a:xfrm>
            <a:off x="5724128" y="0"/>
            <a:ext cx="3419872" cy="21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68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SalariedEmployee.java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80728"/>
            <a:ext cx="6480720" cy="58226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0322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PayableInterfaceTest.java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7032095" cy="51125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9370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9648"/>
            <a:ext cx="6948520" cy="6778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8" y="104552"/>
            <a:ext cx="4294543" cy="1092200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tr-TR" sz="2400" dirty="0" err="1"/>
              <a:t>Interfaces</a:t>
            </a:r>
            <a:r>
              <a:rPr lang="tr-TR" sz="2400" dirty="0"/>
              <a:t> </a:t>
            </a:r>
            <a:r>
              <a:rPr lang="tr-TR" sz="2400" dirty="0" err="1" smtClean="0"/>
              <a:t>vs</a:t>
            </a:r>
            <a:r>
              <a:rPr lang="en-US" sz="2400" dirty="0" smtClean="0"/>
              <a:t>.</a:t>
            </a:r>
            <a:r>
              <a:rPr lang="tr-TR" sz="2400" dirty="0" smtClean="0"/>
              <a:t> </a:t>
            </a:r>
            <a:r>
              <a:rPr lang="tr-TR" sz="2400" dirty="0" err="1"/>
              <a:t>Abstract</a:t>
            </a:r>
            <a:r>
              <a:rPr lang="tr-TR" sz="2400" dirty="0"/>
              <a:t> </a:t>
            </a:r>
            <a:r>
              <a:rPr lang="tr-TR" sz="2400" dirty="0" err="1"/>
              <a:t>Classes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89745412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Interfaces</a:t>
            </a:r>
            <a:r>
              <a:rPr lang="tr-TR" dirty="0"/>
              <a:t>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Abstract</a:t>
            </a:r>
            <a:r>
              <a:rPr lang="tr-TR" dirty="0"/>
              <a:t> </a:t>
            </a:r>
            <a:r>
              <a:rPr lang="tr-TR" dirty="0" err="1"/>
              <a:t>Classes</a:t>
            </a:r>
            <a:endParaRPr lang="en-US" dirty="0"/>
          </a:p>
        </p:txBody>
      </p:sp>
      <p:pic>
        <p:nvPicPr>
          <p:cNvPr id="4" name="Content Placeholder 3" descr="Screen Shot 2016-04-05 at 16.43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317" b="-18317"/>
          <a:stretch>
            <a:fillRect/>
          </a:stretch>
        </p:blipFill>
        <p:spPr>
          <a:xfrm>
            <a:off x="107504" y="836712"/>
            <a:ext cx="8964488" cy="5866668"/>
          </a:xfrm>
        </p:spPr>
      </p:pic>
    </p:spTree>
    <p:extLst>
      <p:ext uri="{BB962C8B-B14F-4D97-AF65-F5344CB8AC3E}">
        <p14:creationId xmlns:p14="http://schemas.microsoft.com/office/powerpoint/2010/main" val="396954183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 smtClean="0"/>
              <a:t>Abstract class is defined with the keyword </a:t>
            </a:r>
            <a:r>
              <a:rPr lang="tr-TR" sz="2800" dirty="0" smtClean="0">
                <a:latin typeface="Courier New" pitchFamily="49" charset="0"/>
                <a:cs typeface="Courier New" pitchFamily="49" charset="0"/>
              </a:rPr>
              <a:t>abstract</a:t>
            </a:r>
          </a:p>
          <a:p>
            <a:r>
              <a:rPr lang="tr-TR" sz="2800" dirty="0" smtClean="0"/>
              <a:t>If a class includes an abstract method, it must be declared as abstract</a:t>
            </a:r>
          </a:p>
          <a:p>
            <a:r>
              <a:rPr lang="tr-TR" sz="2800" dirty="0" smtClean="0"/>
              <a:t>Objects of abstract classes cannot be created</a:t>
            </a:r>
          </a:p>
          <a:p>
            <a:r>
              <a:rPr lang="tr-TR" sz="2800" dirty="0" smtClean="0"/>
              <a:t>Interface is defined with the keyword </a:t>
            </a:r>
            <a:r>
              <a:rPr lang="tr-TR" sz="2800" dirty="0" smtClean="0">
                <a:latin typeface="Courier New" pitchFamily="49" charset="0"/>
                <a:cs typeface="Courier New" pitchFamily="49" charset="0"/>
              </a:rPr>
              <a:t>interface</a:t>
            </a:r>
          </a:p>
          <a:p>
            <a:r>
              <a:rPr lang="tr-TR" sz="2800" dirty="0" smtClean="0"/>
              <a:t>A class can </a:t>
            </a:r>
            <a:r>
              <a:rPr lang="tr-TR" sz="2800" i="1" dirty="0" smtClean="0"/>
              <a:t>implement</a:t>
            </a:r>
            <a:r>
              <a:rPr lang="tr-TR" sz="2800" dirty="0" smtClean="0"/>
              <a:t> an interface, an interface can </a:t>
            </a:r>
            <a:r>
              <a:rPr lang="tr-TR" sz="2800" i="1" dirty="0" smtClean="0"/>
              <a:t>extend</a:t>
            </a:r>
            <a:r>
              <a:rPr lang="tr-TR" sz="2800" dirty="0" smtClean="0"/>
              <a:t> an interface</a:t>
            </a:r>
          </a:p>
          <a:p>
            <a:r>
              <a:rPr lang="tr-TR" sz="2800" dirty="0" smtClean="0"/>
              <a:t>A class can implement many interfaces</a:t>
            </a:r>
          </a:p>
          <a:p>
            <a:r>
              <a:rPr lang="tr-TR" sz="2800" dirty="0"/>
              <a:t>Objects of </a:t>
            </a:r>
            <a:r>
              <a:rPr lang="tr-TR" sz="2800" dirty="0" smtClean="0"/>
              <a:t>interfaces cannot </a:t>
            </a:r>
            <a:r>
              <a:rPr lang="tr-TR" sz="2800" dirty="0"/>
              <a:t>be created</a:t>
            </a:r>
          </a:p>
          <a:p>
            <a:endParaRPr lang="tr-TR" sz="2800" dirty="0" smtClean="0"/>
          </a:p>
          <a:p>
            <a:endParaRPr lang="tr-TR" sz="28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8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241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Acknowledg</a:t>
            </a:r>
            <a:r>
              <a:rPr lang="tr-TR" dirty="0" smtClean="0"/>
              <a:t>e</a:t>
            </a:r>
            <a:r>
              <a:rPr lang="en-US" dirty="0" err="1" smtClean="0"/>
              <a:t>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course material used to prepare this presentation is mostly taken/adopted from the list below:</a:t>
            </a:r>
          </a:p>
          <a:p>
            <a:pPr marL="539750" lvl="2" indent="-254000">
              <a:spcBef>
                <a:spcPts val="600"/>
              </a:spcBef>
              <a:buSzPct val="60000"/>
              <a:buFont typeface="Wingdings 2" charset="2"/>
              <a:buChar char="¢"/>
            </a:pPr>
            <a:r>
              <a:rPr lang="en-US" dirty="0"/>
              <a:t>Java - How to Program, Paul </a:t>
            </a:r>
            <a:r>
              <a:rPr lang="en-US" dirty="0" err="1"/>
              <a:t>Deitel</a:t>
            </a:r>
            <a:r>
              <a:rPr lang="en-US" dirty="0"/>
              <a:t> and Harvey </a:t>
            </a:r>
            <a:r>
              <a:rPr lang="en-US" dirty="0" err="1"/>
              <a:t>Deitel</a:t>
            </a:r>
            <a:r>
              <a:rPr lang="en-US" dirty="0"/>
              <a:t>, Prentice Hall, </a:t>
            </a:r>
            <a:r>
              <a:rPr lang="en-US" dirty="0" smtClean="0"/>
              <a:t>2012</a:t>
            </a:r>
          </a:p>
          <a:p>
            <a:r>
              <a:rPr lang="en-US" dirty="0"/>
              <a:t>http://</a:t>
            </a:r>
            <a:r>
              <a:rPr lang="en-US" dirty="0" err="1"/>
              <a:t>www.javatpoint.com</a:t>
            </a:r>
            <a:r>
              <a:rPr lang="en-US" dirty="0"/>
              <a:t>/difference-between-abstract-class-and-</a:t>
            </a:r>
            <a:r>
              <a:rPr lang="en-US" dirty="0" smtClean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91370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Abstract</a:t>
            </a:r>
            <a:r>
              <a:rPr lang="tr-TR" dirty="0" smtClean="0"/>
              <a:t> </a:t>
            </a:r>
            <a:r>
              <a:rPr lang="tr-TR" dirty="0" err="1" smtClean="0"/>
              <a:t>Classes</a:t>
            </a:r>
            <a:endParaRPr lang="tr-TR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9200"/>
            <a:ext cx="8291264" cy="5435600"/>
          </a:xfrm>
        </p:spPr>
        <p:txBody>
          <a:bodyPr/>
          <a:lstStyle/>
          <a:p>
            <a:r>
              <a:rPr lang="tr-TR" sz="2000" dirty="0"/>
              <a:t>A</a:t>
            </a:r>
            <a:r>
              <a:rPr lang="en-US" sz="2000" dirty="0" err="1" smtClean="0"/>
              <a:t>ll</a:t>
            </a:r>
            <a:r>
              <a:rPr lang="tr-TR" sz="2000" dirty="0" smtClean="0"/>
              <a:t> </a:t>
            </a:r>
            <a:r>
              <a:rPr lang="tr-TR" sz="2000" dirty="0" err="1" smtClean="0"/>
              <a:t>shapes</a:t>
            </a:r>
            <a:r>
              <a:rPr lang="en-US" sz="2000" dirty="0" smtClean="0"/>
              <a:t> </a:t>
            </a:r>
            <a:r>
              <a:rPr lang="en-US" sz="2000" dirty="0"/>
              <a:t>have certain </a:t>
            </a:r>
            <a:r>
              <a:rPr lang="en-US" sz="2000" dirty="0" smtClean="0"/>
              <a:t>attributes (</a:t>
            </a:r>
            <a:r>
              <a:rPr lang="tr-TR" sz="2000" dirty="0" err="1" smtClean="0"/>
              <a:t>e.g</a:t>
            </a:r>
            <a:r>
              <a:rPr lang="tr-TR" sz="2000" dirty="0" smtClean="0"/>
              <a:t>.</a:t>
            </a:r>
            <a:r>
              <a:rPr lang="en-US" sz="2000" dirty="0" smtClean="0"/>
              <a:t>: </a:t>
            </a:r>
            <a:r>
              <a:rPr lang="en-US" sz="2000" dirty="0"/>
              <a:t>position, orientation, line color, fill color) and behaviors </a:t>
            </a:r>
            <a:r>
              <a:rPr lang="en-US" sz="2000" dirty="0" smtClean="0"/>
              <a:t>(</a:t>
            </a:r>
            <a:r>
              <a:rPr lang="tr-TR" sz="2000" dirty="0" err="1" smtClean="0"/>
              <a:t>e.g</a:t>
            </a:r>
            <a:r>
              <a:rPr lang="tr-TR" sz="2000" dirty="0" smtClean="0"/>
              <a:t>.</a:t>
            </a:r>
            <a:r>
              <a:rPr lang="en-US" sz="2000" dirty="0" smtClean="0"/>
              <a:t>: </a:t>
            </a:r>
            <a:r>
              <a:rPr lang="en-US" sz="2000" dirty="0" err="1"/>
              <a:t>moveTo</a:t>
            </a:r>
            <a:r>
              <a:rPr lang="en-US" sz="2000" dirty="0"/>
              <a:t>, rotate, resize, draw) in </a:t>
            </a:r>
            <a:r>
              <a:rPr lang="en-US" sz="2000" dirty="0" smtClean="0"/>
              <a:t>common.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smtClean="0"/>
              <a:t>Some </a:t>
            </a:r>
            <a:r>
              <a:rPr lang="en-US" sz="2000" dirty="0"/>
              <a:t>of these attributes and behaviors are the same for all </a:t>
            </a:r>
            <a:r>
              <a:rPr lang="en-US" sz="2000" dirty="0" smtClean="0"/>
              <a:t>shapes (</a:t>
            </a:r>
            <a:r>
              <a:rPr lang="tr-TR" sz="2000" dirty="0" err="1"/>
              <a:t>e.g</a:t>
            </a:r>
            <a:r>
              <a:rPr lang="tr-TR" sz="2000" dirty="0"/>
              <a:t>. </a:t>
            </a:r>
            <a:r>
              <a:rPr lang="en-US" sz="2000" dirty="0" smtClean="0"/>
              <a:t>: </a:t>
            </a:r>
            <a:r>
              <a:rPr lang="en-US" sz="2000" dirty="0"/>
              <a:t>position, fill color, and </a:t>
            </a:r>
            <a:r>
              <a:rPr lang="en-US" sz="2000" dirty="0" err="1"/>
              <a:t>moveTo</a:t>
            </a:r>
            <a:r>
              <a:rPr lang="en-US" sz="2000" dirty="0"/>
              <a:t>)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smtClean="0"/>
              <a:t>Others </a:t>
            </a:r>
            <a:r>
              <a:rPr lang="en-US" sz="2000" dirty="0"/>
              <a:t>require different implementations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</a:t>
            </a:r>
            <a:r>
              <a:rPr lang="tr-TR" sz="2000" dirty="0" err="1"/>
              <a:t>e.g</a:t>
            </a:r>
            <a:r>
              <a:rPr lang="tr-TR" sz="2000" dirty="0"/>
              <a:t>.</a:t>
            </a:r>
            <a:r>
              <a:rPr lang="en-US" sz="2000" dirty="0" smtClean="0"/>
              <a:t>, </a:t>
            </a:r>
            <a:r>
              <a:rPr lang="en-US" sz="2000" dirty="0"/>
              <a:t>resize or draw)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smtClean="0"/>
              <a:t>All shapes must </a:t>
            </a:r>
            <a:r>
              <a:rPr lang="en-US" sz="2000" dirty="0"/>
              <a:t>be able to draw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or </a:t>
            </a:r>
            <a:r>
              <a:rPr lang="en-US" sz="2000" dirty="0"/>
              <a:t>resize themselves; they just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differ </a:t>
            </a:r>
            <a:r>
              <a:rPr lang="en-US" sz="2000" dirty="0"/>
              <a:t>in how they do </a:t>
            </a:r>
            <a:r>
              <a:rPr lang="en-US" sz="2000" dirty="0" smtClean="0"/>
              <a:t>it.</a:t>
            </a:r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586"/>
          <a:stretch/>
        </p:blipFill>
        <p:spPr>
          <a:xfrm>
            <a:off x="4427984" y="3933056"/>
            <a:ext cx="440763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8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Abstract Classes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484784"/>
            <a:ext cx="3384376" cy="480131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b="1" dirty="0" smtClean="0"/>
              <a:t>public class Shape {</a:t>
            </a:r>
          </a:p>
          <a:p>
            <a:r>
              <a:rPr lang="tr-TR" b="1" dirty="0" smtClean="0"/>
              <a:t>        private String name;</a:t>
            </a:r>
          </a:p>
          <a:p>
            <a:endParaRPr lang="tr-TR" dirty="0" smtClean="0"/>
          </a:p>
          <a:p>
            <a:r>
              <a:rPr lang="tr-TR" b="1" dirty="0" smtClean="0"/>
              <a:t>        public Shape(String name) {</a:t>
            </a:r>
          </a:p>
          <a:p>
            <a:r>
              <a:rPr lang="tr-TR" b="1" dirty="0" smtClean="0"/>
              <a:t>	this.name = name;</a:t>
            </a:r>
          </a:p>
          <a:p>
            <a:r>
              <a:rPr lang="tr-TR" dirty="0" smtClean="0"/>
              <a:t>        }</a:t>
            </a:r>
          </a:p>
          <a:p>
            <a:endParaRPr lang="tr-TR" dirty="0" smtClean="0"/>
          </a:p>
          <a:p>
            <a:r>
              <a:rPr lang="tr-TR" b="1" dirty="0" smtClean="0"/>
              <a:t>        public String getName() {</a:t>
            </a:r>
          </a:p>
          <a:p>
            <a:r>
              <a:rPr lang="tr-TR" b="1" dirty="0" smtClean="0"/>
              <a:t>	return name;</a:t>
            </a:r>
          </a:p>
          <a:p>
            <a:r>
              <a:rPr lang="tr-TR" dirty="0" smtClean="0"/>
              <a:t>        }</a:t>
            </a:r>
          </a:p>
          <a:p>
            <a:endParaRPr lang="tr-TR" dirty="0" smtClean="0"/>
          </a:p>
          <a:p>
            <a:r>
              <a:rPr lang="tr-TR" dirty="0" smtClean="0"/>
              <a:t>        </a:t>
            </a:r>
            <a:r>
              <a:rPr lang="tr-TR" b="1" dirty="0" smtClean="0"/>
              <a:t>public void draw() {</a:t>
            </a:r>
          </a:p>
          <a:p>
            <a:r>
              <a:rPr lang="tr-TR" dirty="0" smtClean="0">
                <a:solidFill>
                  <a:srgbClr val="008000"/>
                </a:solidFill>
              </a:rPr>
              <a:t>	// what is the shape? </a:t>
            </a:r>
          </a:p>
          <a:p>
            <a:r>
              <a:rPr lang="tr-TR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</a:rPr>
              <a:t>//</a:t>
            </a:r>
            <a:r>
              <a:rPr lang="tr-TR" dirty="0" smtClean="0">
                <a:solidFill>
                  <a:srgbClr val="008000"/>
                </a:solidFill>
              </a:rPr>
              <a:t> C</a:t>
            </a:r>
            <a:r>
              <a:rPr lang="en-US" dirty="0" smtClean="0">
                <a:solidFill>
                  <a:srgbClr val="008000"/>
                </a:solidFill>
              </a:rPr>
              <a:t>ode</a:t>
            </a:r>
            <a:r>
              <a:rPr lang="tr-TR" dirty="0" smtClean="0">
                <a:solidFill>
                  <a:srgbClr val="008000"/>
                </a:solidFill>
              </a:rPr>
              <a:t>...</a:t>
            </a:r>
            <a:r>
              <a:rPr lang="en-US" dirty="0" smtClean="0">
                <a:solidFill>
                  <a:srgbClr val="008000"/>
                </a:solidFill>
              </a:rPr>
              <a:t>?! </a:t>
            </a:r>
            <a:r>
              <a:rPr lang="en-US" b="1" dirty="0" smtClean="0">
                <a:solidFill>
                  <a:srgbClr val="008000"/>
                </a:solidFill>
              </a:rPr>
              <a:t>Nothing!</a:t>
            </a:r>
          </a:p>
          <a:p>
            <a:r>
              <a:rPr lang="tr-TR" dirty="0" smtClean="0"/>
              <a:t>        }</a:t>
            </a:r>
          </a:p>
          <a:p>
            <a:r>
              <a:rPr lang="tr-TR" dirty="0" smtClean="0"/>
              <a:t>}</a:t>
            </a:r>
          </a:p>
          <a:p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5087568" y="1497563"/>
            <a:ext cx="3384376" cy="507831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b="1" dirty="0" smtClean="0"/>
              <a:t>public </a:t>
            </a:r>
            <a:r>
              <a:rPr lang="tr-TR" b="1" dirty="0" smtClean="0">
                <a:solidFill>
                  <a:srgbClr val="FF0000"/>
                </a:solidFill>
              </a:rPr>
              <a:t>abstract </a:t>
            </a:r>
            <a:r>
              <a:rPr lang="tr-TR" b="1" dirty="0" smtClean="0"/>
              <a:t>class Shape {</a:t>
            </a:r>
          </a:p>
          <a:p>
            <a:r>
              <a:rPr lang="tr-TR" b="1" dirty="0" smtClean="0"/>
              <a:t>        private String name;</a:t>
            </a:r>
          </a:p>
          <a:p>
            <a:endParaRPr lang="tr-TR" dirty="0" smtClean="0"/>
          </a:p>
          <a:p>
            <a:r>
              <a:rPr lang="tr-TR" b="1" dirty="0" smtClean="0"/>
              <a:t>        public Shape(String name) {</a:t>
            </a:r>
          </a:p>
          <a:p>
            <a:r>
              <a:rPr lang="tr-TR" b="1" dirty="0" smtClean="0"/>
              <a:t>	this.name = name;</a:t>
            </a:r>
          </a:p>
          <a:p>
            <a:r>
              <a:rPr lang="tr-TR" dirty="0" smtClean="0"/>
              <a:t>        }</a:t>
            </a:r>
          </a:p>
          <a:p>
            <a:endParaRPr lang="tr-TR" dirty="0" smtClean="0"/>
          </a:p>
          <a:p>
            <a:r>
              <a:rPr lang="tr-TR" b="1" dirty="0" smtClean="0"/>
              <a:t>        public String getName() {</a:t>
            </a:r>
          </a:p>
          <a:p>
            <a:r>
              <a:rPr lang="tr-TR" b="1" dirty="0" smtClean="0"/>
              <a:t>	return name;</a:t>
            </a:r>
          </a:p>
          <a:p>
            <a:r>
              <a:rPr lang="tr-TR" dirty="0" smtClean="0"/>
              <a:t>        }</a:t>
            </a:r>
          </a:p>
          <a:p>
            <a:endParaRPr lang="tr-TR" dirty="0" smtClean="0"/>
          </a:p>
          <a:p>
            <a:r>
              <a:rPr lang="tr-TR" dirty="0" smtClean="0"/>
              <a:t>        </a:t>
            </a:r>
            <a:r>
              <a:rPr lang="tr-TR" b="1" dirty="0" smtClean="0"/>
              <a:t>public </a:t>
            </a:r>
            <a:r>
              <a:rPr lang="tr-TR" b="1" dirty="0" smtClean="0">
                <a:solidFill>
                  <a:srgbClr val="FF0000"/>
                </a:solidFill>
              </a:rPr>
              <a:t>abstract </a:t>
            </a:r>
            <a:r>
              <a:rPr lang="tr-TR" b="1" dirty="0" smtClean="0"/>
              <a:t>void </a:t>
            </a:r>
            <a:r>
              <a:rPr lang="tr-TR" b="1" dirty="0" err="1" smtClean="0"/>
              <a:t>draw</a:t>
            </a:r>
            <a:r>
              <a:rPr lang="tr-TR" b="1" dirty="0" smtClean="0"/>
              <a:t>()</a:t>
            </a:r>
            <a:r>
              <a:rPr lang="tr-TR" b="1" dirty="0" smtClean="0">
                <a:solidFill>
                  <a:srgbClr val="FF0000"/>
                </a:solidFill>
              </a:rPr>
              <a:t>;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      </a:t>
            </a:r>
            <a:r>
              <a:rPr lang="tr-TR" dirty="0" smtClean="0">
                <a:solidFill>
                  <a:srgbClr val="008000"/>
                </a:solidFill>
              </a:rPr>
              <a:t>// </a:t>
            </a:r>
            <a:r>
              <a:rPr lang="en-US" dirty="0" smtClean="0">
                <a:solidFill>
                  <a:srgbClr val="008000"/>
                </a:solidFill>
              </a:rPr>
              <a:t>sub-classes will define it</a:t>
            </a:r>
            <a:endParaRPr lang="tr-TR" b="1" dirty="0" smtClean="0">
              <a:solidFill>
                <a:srgbClr val="FF0000"/>
              </a:solidFill>
            </a:endParaRPr>
          </a:p>
          <a:p>
            <a:r>
              <a:rPr lang="tr-TR" dirty="0" smtClean="0"/>
              <a:t>}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6" name="Right Arrow 5"/>
          <p:cNvSpPr/>
          <p:nvPr/>
        </p:nvSpPr>
        <p:spPr>
          <a:xfrm>
            <a:off x="4355976" y="3501008"/>
            <a:ext cx="648072" cy="397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5619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abstract method</a:t>
            </a:r>
            <a:r>
              <a:rPr lang="en-US" dirty="0"/>
              <a:t> is a method that is declared without an </a:t>
            </a:r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without </a:t>
            </a:r>
            <a:r>
              <a:rPr lang="en-US" dirty="0"/>
              <a:t>braces, and followed by a </a:t>
            </a:r>
            <a:r>
              <a:rPr lang="en-US" dirty="0" smtClean="0"/>
              <a:t>semicolon, </a:t>
            </a:r>
            <a:r>
              <a:rPr lang="en-US" dirty="0"/>
              <a:t>like </a:t>
            </a:r>
            <a:r>
              <a:rPr lang="en-US" dirty="0" smtClean="0"/>
              <a:t>this: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tr-TR" sz="1600" b="1" dirty="0" err="1" smtClean="0">
                <a:latin typeface="Consolas"/>
                <a:cs typeface="Consolas"/>
              </a:rPr>
              <a:t>public</a:t>
            </a:r>
            <a:r>
              <a:rPr lang="tr-TR" sz="1600" b="1" dirty="0" smtClean="0">
                <a:latin typeface="Consolas"/>
                <a:cs typeface="Consolas"/>
              </a:rPr>
              <a:t> </a:t>
            </a:r>
            <a:r>
              <a:rPr lang="tr-TR" sz="1600" b="1" dirty="0" err="1">
                <a:solidFill>
                  <a:srgbClr val="FF0000"/>
                </a:solidFill>
                <a:latin typeface="Consolas"/>
                <a:cs typeface="Consolas"/>
              </a:rPr>
              <a:t>abstract</a:t>
            </a:r>
            <a:r>
              <a:rPr lang="tr-TR" sz="16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tr-TR" sz="1600" b="1" dirty="0" err="1">
                <a:latin typeface="Consolas"/>
                <a:cs typeface="Consolas"/>
              </a:rPr>
              <a:t>void</a:t>
            </a:r>
            <a:r>
              <a:rPr lang="tr-TR" sz="1600" b="1" dirty="0">
                <a:latin typeface="Consolas"/>
                <a:cs typeface="Consolas"/>
              </a:rPr>
              <a:t> </a:t>
            </a:r>
            <a:r>
              <a:rPr lang="tr-TR" sz="1600" b="1" dirty="0" err="1">
                <a:latin typeface="Consolas"/>
                <a:cs typeface="Consolas"/>
              </a:rPr>
              <a:t>draw</a:t>
            </a:r>
            <a:r>
              <a:rPr lang="tr-TR" sz="1600" b="1" dirty="0">
                <a:latin typeface="Consolas"/>
                <a:cs typeface="Consolas"/>
              </a:rPr>
              <a:t>()</a:t>
            </a:r>
            <a:r>
              <a:rPr lang="tr-TR" sz="1600" b="1" dirty="0" smtClean="0">
                <a:solidFill>
                  <a:srgbClr val="FF0000"/>
                </a:solidFill>
                <a:latin typeface="Consolas"/>
                <a:cs typeface="Consolas"/>
              </a:rPr>
              <a:t>;</a:t>
            </a:r>
            <a:br>
              <a:rPr lang="tr-TR" sz="1600" b="1" dirty="0" smtClean="0">
                <a:solidFill>
                  <a:srgbClr val="FF0000"/>
                </a:solidFill>
                <a:latin typeface="Consolas"/>
                <a:cs typeface="Consolas"/>
              </a:rPr>
            </a:br>
            <a:endParaRPr lang="tr-TR" sz="1600" b="1" dirty="0">
              <a:solidFill>
                <a:srgbClr val="FF0000"/>
              </a:solidFill>
              <a:latin typeface="Consolas"/>
              <a:cs typeface="Consolas"/>
            </a:endParaRPr>
          </a:p>
          <a:p>
            <a:r>
              <a:rPr lang="tr-TR" dirty="0" err="1"/>
              <a:t>When</a:t>
            </a:r>
            <a:r>
              <a:rPr lang="tr-TR" dirty="0"/>
              <a:t> an </a:t>
            </a:r>
            <a:r>
              <a:rPr lang="tr-TR" dirty="0" err="1"/>
              <a:t>abstract</a:t>
            </a:r>
            <a:r>
              <a:rPr lang="tr-TR" dirty="0"/>
              <a:t> </a:t>
            </a:r>
            <a:r>
              <a:rPr lang="tr-TR" dirty="0" err="1"/>
              <a:t>class</a:t>
            </a:r>
            <a:r>
              <a:rPr lang="tr-TR" dirty="0"/>
              <a:t> is </a:t>
            </a:r>
            <a:r>
              <a:rPr lang="tr-TR" dirty="0" err="1"/>
              <a:t>subclassed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subclass</a:t>
            </a:r>
            <a:r>
              <a:rPr lang="tr-TR" dirty="0"/>
              <a:t> </a:t>
            </a:r>
            <a:r>
              <a:rPr lang="en-US" dirty="0" smtClean="0"/>
              <a:t>should </a:t>
            </a:r>
            <a:r>
              <a:rPr lang="tr-TR" dirty="0" err="1" smtClean="0"/>
              <a:t>provide</a:t>
            </a:r>
            <a:r>
              <a:rPr lang="tr-TR" dirty="0" smtClean="0"/>
              <a:t> </a:t>
            </a:r>
            <a:r>
              <a:rPr lang="tr-TR" dirty="0" err="1"/>
              <a:t>implementations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abstract</a:t>
            </a:r>
            <a:r>
              <a:rPr lang="tr-TR" dirty="0"/>
              <a:t> </a:t>
            </a:r>
            <a:r>
              <a:rPr lang="tr-TR" dirty="0" err="1"/>
              <a:t>methods</a:t>
            </a:r>
            <a:r>
              <a:rPr lang="tr-TR" dirty="0"/>
              <a:t> in 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parent</a:t>
            </a:r>
            <a:r>
              <a:rPr lang="tr-TR" dirty="0"/>
              <a:t> </a:t>
            </a:r>
            <a:r>
              <a:rPr lang="tr-TR" dirty="0" err="1" smtClean="0"/>
              <a:t>class</a:t>
            </a:r>
            <a:r>
              <a:rPr lang="tr-TR" dirty="0" smtClean="0"/>
              <a:t>.</a:t>
            </a:r>
          </a:p>
          <a:p>
            <a:pPr lvl="1"/>
            <a:r>
              <a:rPr lang="tr-TR" dirty="0" err="1" smtClean="0"/>
              <a:t>However</a:t>
            </a:r>
            <a:r>
              <a:rPr lang="tr-TR" dirty="0"/>
              <a:t>,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 smtClean="0"/>
              <a:t>they</a:t>
            </a:r>
            <a:r>
              <a:rPr lang="tr-TR" dirty="0" smtClean="0"/>
              <a:t> do </a:t>
            </a:r>
            <a:r>
              <a:rPr lang="tr-TR" dirty="0"/>
              <a:t>not, </a:t>
            </a:r>
            <a:r>
              <a:rPr lang="tr-TR" dirty="0" err="1"/>
              <a:t>then</a:t>
            </a:r>
            <a:r>
              <a:rPr lang="tr-TR" dirty="0"/>
              <a:t> </a:t>
            </a:r>
            <a:r>
              <a:rPr lang="tr-TR" dirty="0" err="1" smtClean="0"/>
              <a:t>those</a:t>
            </a:r>
            <a:r>
              <a:rPr lang="tr-TR" dirty="0" smtClean="0"/>
              <a:t> </a:t>
            </a:r>
            <a:r>
              <a:rPr lang="tr-TR" dirty="0" err="1" smtClean="0"/>
              <a:t>subclasses</a:t>
            </a:r>
            <a:r>
              <a:rPr lang="tr-TR" dirty="0" smtClean="0"/>
              <a:t> </a:t>
            </a:r>
            <a:r>
              <a:rPr lang="tr-TR" dirty="0" err="1"/>
              <a:t>must</a:t>
            </a:r>
            <a:r>
              <a:rPr lang="tr-TR" dirty="0"/>
              <a:t> </a:t>
            </a:r>
            <a:r>
              <a:rPr lang="tr-TR" dirty="0" err="1"/>
              <a:t>also</a:t>
            </a:r>
            <a:r>
              <a:rPr lang="tr-TR" dirty="0"/>
              <a:t> be </a:t>
            </a:r>
            <a:r>
              <a:rPr lang="tr-TR" dirty="0" err="1"/>
              <a:t>declared</a:t>
            </a:r>
            <a:r>
              <a:rPr lang="tr-TR" dirty="0"/>
              <a:t> </a:t>
            </a:r>
            <a:r>
              <a:rPr lang="tr-TR" dirty="0" err="1"/>
              <a:t>abstract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5031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Abstract Classes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262364"/>
            <a:ext cx="7488832" cy="541686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public </a:t>
            </a:r>
            <a:r>
              <a:rPr lang="en-US" sz="1600" b="1" dirty="0"/>
              <a:t>class </a:t>
            </a:r>
            <a:r>
              <a:rPr lang="en-US" sz="1600" b="1" dirty="0" err="1"/>
              <a:t>RightTriangle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extends Shape </a:t>
            </a:r>
            <a:r>
              <a:rPr lang="en-US" sz="1600" b="1" dirty="0"/>
              <a:t>{</a:t>
            </a:r>
          </a:p>
          <a:p>
            <a:r>
              <a:rPr lang="tr-TR" sz="1600" b="1" dirty="0" smtClean="0"/>
              <a:t>        private </a:t>
            </a:r>
            <a:r>
              <a:rPr lang="tr-TR" sz="1600" b="1" dirty="0"/>
              <a:t>int a;</a:t>
            </a:r>
          </a:p>
          <a:p>
            <a:endParaRPr lang="tr-TR" sz="1600" b="1" dirty="0"/>
          </a:p>
          <a:p>
            <a:r>
              <a:rPr lang="tr-TR" sz="1600" b="1" dirty="0" smtClean="0"/>
              <a:t>        </a:t>
            </a:r>
            <a:r>
              <a:rPr lang="en-US" sz="1600" b="1" dirty="0" smtClean="0"/>
              <a:t>public </a:t>
            </a:r>
            <a:r>
              <a:rPr lang="en-US" sz="1600" b="1" dirty="0" err="1"/>
              <a:t>RightTriangle</a:t>
            </a:r>
            <a:r>
              <a:rPr lang="en-US" sz="1600" b="1" dirty="0"/>
              <a:t>(String name, </a:t>
            </a:r>
            <a:r>
              <a:rPr lang="en-US" sz="1600" b="1" dirty="0" err="1"/>
              <a:t>int</a:t>
            </a:r>
            <a:r>
              <a:rPr lang="en-US" sz="1600" b="1" dirty="0"/>
              <a:t> a) {</a:t>
            </a:r>
          </a:p>
          <a:p>
            <a:r>
              <a:rPr lang="tr-TR" sz="1600" b="1" dirty="0" smtClean="0"/>
              <a:t>	super(name</a:t>
            </a:r>
            <a:r>
              <a:rPr lang="tr-TR" sz="1600" b="1" dirty="0"/>
              <a:t>);</a:t>
            </a:r>
          </a:p>
          <a:p>
            <a:r>
              <a:rPr lang="tr-TR" sz="1600" b="1" dirty="0"/>
              <a:t>	</a:t>
            </a:r>
            <a:r>
              <a:rPr lang="tr-TR" sz="1600" b="1" dirty="0" smtClean="0"/>
              <a:t>this.a </a:t>
            </a:r>
            <a:r>
              <a:rPr lang="tr-TR" sz="1600" b="1" dirty="0"/>
              <a:t>= a;</a:t>
            </a:r>
          </a:p>
          <a:p>
            <a:r>
              <a:rPr lang="tr-TR" sz="1600" b="1" dirty="0" smtClean="0"/>
              <a:t>        }</a:t>
            </a:r>
            <a:endParaRPr lang="tr-TR" sz="1600" b="1" dirty="0"/>
          </a:p>
          <a:p>
            <a:endParaRPr lang="tr-TR" sz="1600" b="1" dirty="0"/>
          </a:p>
          <a:p>
            <a:r>
              <a:rPr lang="tr-TR" sz="1600" b="1" dirty="0"/>
              <a:t> </a:t>
            </a:r>
            <a:r>
              <a:rPr lang="tr-TR" sz="1600" b="1" dirty="0" smtClean="0"/>
              <a:t>       public </a:t>
            </a:r>
            <a:r>
              <a:rPr lang="tr-TR" sz="1600" b="1" dirty="0"/>
              <a:t>int getA() {</a:t>
            </a:r>
          </a:p>
          <a:p>
            <a:r>
              <a:rPr lang="tr-TR" sz="1600" b="1" dirty="0" smtClean="0"/>
              <a:t>	return </a:t>
            </a:r>
            <a:r>
              <a:rPr lang="tr-TR" sz="1600" b="1" dirty="0"/>
              <a:t>a;</a:t>
            </a:r>
          </a:p>
          <a:p>
            <a:r>
              <a:rPr lang="tr-TR" sz="1600" b="1" dirty="0" smtClean="0"/>
              <a:t>        }</a:t>
            </a:r>
            <a:endParaRPr lang="tr-TR" sz="1600" b="1" dirty="0"/>
          </a:p>
          <a:p>
            <a:r>
              <a:rPr lang="tr-TR" sz="1600" b="1" dirty="0">
                <a:solidFill>
                  <a:srgbClr val="008000"/>
                </a:solidFill>
              </a:rPr>
              <a:t> </a:t>
            </a:r>
            <a:r>
              <a:rPr lang="tr-TR" sz="1600" b="1" dirty="0" smtClean="0">
                <a:solidFill>
                  <a:srgbClr val="008000"/>
                </a:solidFill>
              </a:rPr>
              <a:t>       // override abstract method</a:t>
            </a:r>
            <a:endParaRPr lang="tr-TR" sz="1600" b="1" dirty="0">
              <a:solidFill>
                <a:srgbClr val="008000"/>
              </a:solidFill>
            </a:endParaRPr>
          </a:p>
          <a:p>
            <a:r>
              <a:rPr lang="tr-TR" sz="1600" b="1" dirty="0" smtClean="0"/>
              <a:t>        </a:t>
            </a:r>
            <a:r>
              <a:rPr lang="tr-TR" sz="1600" b="1" dirty="0" smtClean="0">
                <a:solidFill>
                  <a:srgbClr val="FF0000"/>
                </a:solidFill>
              </a:rPr>
              <a:t>public </a:t>
            </a:r>
            <a:r>
              <a:rPr lang="tr-TR" sz="1600" b="1" dirty="0">
                <a:solidFill>
                  <a:srgbClr val="FF0000"/>
                </a:solidFill>
              </a:rPr>
              <a:t>void draw() {</a:t>
            </a:r>
          </a:p>
          <a:p>
            <a:r>
              <a:rPr lang="tr-TR" sz="1600" b="1" dirty="0" smtClean="0"/>
              <a:t>	</a:t>
            </a:r>
            <a:r>
              <a:rPr lang="en-US" sz="1600" b="1" dirty="0" smtClean="0"/>
              <a:t>for </a:t>
            </a:r>
            <a:r>
              <a:rPr lang="en-US" sz="1600" b="1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line = 1; line &lt;= a; line++) {</a:t>
            </a:r>
          </a:p>
          <a:p>
            <a:r>
              <a:rPr lang="tr-TR" sz="1600" b="1" dirty="0" smtClean="0"/>
              <a:t>	        </a:t>
            </a:r>
            <a:r>
              <a:rPr lang="nn-NO" sz="1600" b="1" dirty="0" smtClean="0"/>
              <a:t>for </a:t>
            </a:r>
            <a:r>
              <a:rPr lang="nn-NO" sz="1600" b="1" dirty="0"/>
              <a:t>(int i = 0; i &lt; line; i++) {</a:t>
            </a:r>
          </a:p>
          <a:p>
            <a:r>
              <a:rPr lang="tr-TR" sz="1600" b="1" dirty="0" smtClean="0"/>
              <a:t>		System.out.print</a:t>
            </a:r>
            <a:r>
              <a:rPr lang="tr-TR" sz="1600" b="1" dirty="0"/>
              <a:t>("*");</a:t>
            </a:r>
          </a:p>
          <a:p>
            <a:r>
              <a:rPr lang="tr-TR" sz="1600" b="1" dirty="0" smtClean="0"/>
              <a:t>	        }</a:t>
            </a:r>
            <a:endParaRPr lang="tr-TR" sz="1600" b="1" dirty="0"/>
          </a:p>
          <a:p>
            <a:r>
              <a:rPr lang="tr-TR" sz="1600" b="1" dirty="0" smtClean="0"/>
              <a:t>	        System.out.println</a:t>
            </a:r>
            <a:r>
              <a:rPr lang="tr-TR" sz="1600" b="1" dirty="0"/>
              <a:t>();</a:t>
            </a:r>
          </a:p>
          <a:p>
            <a:r>
              <a:rPr lang="tr-TR" sz="1600" b="1" dirty="0" smtClean="0"/>
              <a:t>	}</a:t>
            </a:r>
            <a:endParaRPr lang="tr-TR" sz="1600" b="1" dirty="0"/>
          </a:p>
          <a:p>
            <a:r>
              <a:rPr lang="tr-TR" sz="1600" b="1" dirty="0" smtClean="0"/>
              <a:t>        }</a:t>
            </a:r>
            <a:endParaRPr lang="tr-TR" sz="1600" b="1" dirty="0"/>
          </a:p>
          <a:p>
            <a:r>
              <a:rPr lang="tr-TR" sz="1600" b="1" dirty="0"/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2" y="1437510"/>
            <a:ext cx="3343275" cy="2686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490" y="4336806"/>
            <a:ext cx="1782341" cy="20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30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Abstract Classes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340769"/>
            <a:ext cx="3744416" cy="526298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public </a:t>
            </a:r>
            <a:r>
              <a:rPr lang="en-US" sz="1600" b="1" dirty="0">
                <a:solidFill>
                  <a:srgbClr val="FF0000"/>
                </a:solidFill>
              </a:rPr>
              <a:t>abstract </a:t>
            </a:r>
            <a:r>
              <a:rPr lang="en-US" sz="1600" b="1" dirty="0"/>
              <a:t>class Quadrilateral </a:t>
            </a:r>
            <a:endParaRPr lang="tr-TR" sz="1600" b="1" dirty="0" smtClean="0"/>
          </a:p>
          <a:p>
            <a:r>
              <a:rPr lang="tr-TR" sz="1600" b="1" dirty="0"/>
              <a:t>	 </a:t>
            </a:r>
            <a:r>
              <a:rPr lang="tr-TR" sz="1600" b="1" dirty="0" smtClean="0"/>
              <a:t>       </a:t>
            </a:r>
            <a:r>
              <a:rPr lang="en-US" sz="1600" b="1" dirty="0" smtClean="0">
                <a:solidFill>
                  <a:srgbClr val="FF0000"/>
                </a:solidFill>
              </a:rPr>
              <a:t>extends </a:t>
            </a:r>
            <a:r>
              <a:rPr lang="en-US" sz="1600" b="1" dirty="0">
                <a:solidFill>
                  <a:srgbClr val="FF0000"/>
                </a:solidFill>
              </a:rPr>
              <a:t>Shape </a:t>
            </a:r>
            <a:r>
              <a:rPr lang="en-US" sz="1600" b="1" dirty="0"/>
              <a:t>{</a:t>
            </a:r>
          </a:p>
          <a:p>
            <a:endParaRPr lang="tr-TR" sz="1600" b="1" dirty="0" smtClean="0"/>
          </a:p>
          <a:p>
            <a:r>
              <a:rPr lang="tr-TR" sz="1600" b="1" dirty="0"/>
              <a:t> </a:t>
            </a:r>
            <a:r>
              <a:rPr lang="tr-TR" sz="1600" b="1" dirty="0" smtClean="0"/>
              <a:t>       public </a:t>
            </a:r>
            <a:r>
              <a:rPr lang="tr-TR" sz="1600" b="1" dirty="0"/>
              <a:t>Quadrilateral(String name) {</a:t>
            </a:r>
          </a:p>
          <a:p>
            <a:r>
              <a:rPr lang="tr-TR" sz="1600" b="1" dirty="0" smtClean="0"/>
              <a:t>	super(name</a:t>
            </a:r>
            <a:r>
              <a:rPr lang="tr-TR" sz="1600" b="1" dirty="0"/>
              <a:t>);</a:t>
            </a:r>
          </a:p>
          <a:p>
            <a:r>
              <a:rPr lang="tr-TR" sz="1600" b="1" dirty="0" smtClean="0"/>
              <a:t>        }</a:t>
            </a:r>
            <a:endParaRPr lang="tr-TR" sz="1600" b="1" dirty="0"/>
          </a:p>
          <a:p>
            <a:endParaRPr lang="tr-TR" sz="1600" b="1" dirty="0" smtClean="0"/>
          </a:p>
          <a:p>
            <a:r>
              <a:rPr lang="tr-TR" sz="1600" b="1" dirty="0" smtClean="0"/>
              <a:t>        </a:t>
            </a:r>
            <a:r>
              <a:rPr lang="tr-TR" sz="1600" b="1" dirty="0" smtClean="0">
                <a:solidFill>
                  <a:srgbClr val="008000"/>
                </a:solidFill>
              </a:rPr>
              <a:t>// still nothing </a:t>
            </a:r>
            <a:r>
              <a:rPr lang="tr-TR" sz="1600" b="1" dirty="0" err="1" smtClean="0">
                <a:solidFill>
                  <a:srgbClr val="008000"/>
                </a:solidFill>
              </a:rPr>
              <a:t>to</a:t>
            </a:r>
            <a:r>
              <a:rPr lang="tr-TR" sz="1600" b="1" dirty="0" smtClean="0">
                <a:solidFill>
                  <a:srgbClr val="008000"/>
                </a:solidFill>
              </a:rPr>
              <a:t> </a:t>
            </a:r>
            <a:r>
              <a:rPr lang="tr-TR" sz="1600" b="1" dirty="0" err="1" smtClean="0">
                <a:solidFill>
                  <a:srgbClr val="008000"/>
                </a:solidFill>
              </a:rPr>
              <a:t>draw</a:t>
            </a:r>
            <a:r>
              <a:rPr lang="tr-TR" sz="1600" b="1" dirty="0" smtClean="0">
                <a:solidFill>
                  <a:srgbClr val="008000"/>
                </a:solidFill>
              </a:rPr>
              <a:t>!</a:t>
            </a:r>
            <a:endParaRPr lang="tr-TR" sz="1600" b="1" dirty="0">
              <a:solidFill>
                <a:srgbClr val="008000"/>
              </a:solidFill>
            </a:endParaRPr>
          </a:p>
          <a:p>
            <a:r>
              <a:rPr lang="tr-TR" sz="1600" b="1" dirty="0"/>
              <a:t> </a:t>
            </a:r>
            <a:r>
              <a:rPr lang="tr-TR" sz="1600" b="1" dirty="0" smtClean="0"/>
              <a:t>       public </a:t>
            </a:r>
            <a:r>
              <a:rPr lang="tr-TR" sz="1600" b="1" dirty="0">
                <a:solidFill>
                  <a:srgbClr val="FF0000"/>
                </a:solidFill>
              </a:rPr>
              <a:t>abstract </a:t>
            </a:r>
            <a:r>
              <a:rPr lang="tr-TR" sz="1600" b="1" dirty="0"/>
              <a:t>void draw()</a:t>
            </a:r>
            <a:r>
              <a:rPr lang="tr-TR" sz="1600" b="1" dirty="0">
                <a:solidFill>
                  <a:srgbClr val="FF0000"/>
                </a:solidFill>
              </a:rPr>
              <a:t>;</a:t>
            </a:r>
          </a:p>
          <a:p>
            <a:r>
              <a:rPr lang="tr-TR" sz="1600" b="1" dirty="0" smtClean="0"/>
              <a:t>}</a:t>
            </a:r>
          </a:p>
          <a:p>
            <a:endParaRPr lang="tr-TR" sz="1600" b="1" dirty="0"/>
          </a:p>
          <a:p>
            <a:endParaRPr lang="tr-TR" sz="1600" b="1" dirty="0" smtClean="0"/>
          </a:p>
          <a:p>
            <a:endParaRPr lang="tr-TR" sz="1600" b="1" dirty="0"/>
          </a:p>
          <a:p>
            <a:endParaRPr lang="tr-TR" sz="1600" b="1" dirty="0" smtClean="0"/>
          </a:p>
          <a:p>
            <a:endParaRPr lang="tr-TR" sz="1600" b="1" dirty="0"/>
          </a:p>
          <a:p>
            <a:endParaRPr lang="tr-TR" sz="1600" b="1" dirty="0" smtClean="0"/>
          </a:p>
          <a:p>
            <a:endParaRPr lang="tr-TR" sz="1600" b="1" dirty="0" smtClean="0"/>
          </a:p>
          <a:p>
            <a:endParaRPr lang="tr-TR" sz="1600" b="1" dirty="0"/>
          </a:p>
          <a:p>
            <a:endParaRPr lang="tr-TR" sz="1600" b="1" dirty="0" smtClean="0"/>
          </a:p>
          <a:p>
            <a:endParaRPr lang="tr-TR" sz="1600" b="1" dirty="0"/>
          </a:p>
          <a:p>
            <a:endParaRPr lang="tr-TR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1340768"/>
            <a:ext cx="4176464" cy="526298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public </a:t>
            </a:r>
            <a:r>
              <a:rPr lang="en-US" sz="1600" b="1" dirty="0"/>
              <a:t>class Square extends </a:t>
            </a:r>
            <a:r>
              <a:rPr lang="en-US" sz="1600" b="1" dirty="0">
                <a:solidFill>
                  <a:srgbClr val="FF0000"/>
                </a:solidFill>
              </a:rPr>
              <a:t>Quadrilateral </a:t>
            </a:r>
            <a:r>
              <a:rPr lang="en-US" sz="1600" b="1" dirty="0"/>
              <a:t>{</a:t>
            </a:r>
          </a:p>
          <a:p>
            <a:r>
              <a:rPr lang="tr-TR" sz="1600" b="1" dirty="0" smtClean="0"/>
              <a:t>        private </a:t>
            </a:r>
            <a:r>
              <a:rPr lang="tr-TR" sz="1600" b="1" dirty="0"/>
              <a:t>int a;</a:t>
            </a:r>
          </a:p>
          <a:p>
            <a:endParaRPr lang="tr-TR" sz="1600" b="1" dirty="0"/>
          </a:p>
          <a:p>
            <a:r>
              <a:rPr lang="tr-TR" sz="1600" b="1" dirty="0" smtClean="0"/>
              <a:t>        </a:t>
            </a:r>
            <a:r>
              <a:rPr lang="en-US" sz="1600" b="1" dirty="0" smtClean="0"/>
              <a:t>public </a:t>
            </a:r>
            <a:r>
              <a:rPr lang="en-US" sz="1600" b="1" dirty="0"/>
              <a:t>Square(String name, </a:t>
            </a:r>
            <a:r>
              <a:rPr lang="en-US" sz="1600" b="1" dirty="0" err="1"/>
              <a:t>int</a:t>
            </a:r>
            <a:r>
              <a:rPr lang="en-US" sz="1600" b="1" dirty="0"/>
              <a:t> a) {</a:t>
            </a:r>
          </a:p>
          <a:p>
            <a:r>
              <a:rPr lang="tr-TR" sz="1600" b="1" dirty="0" smtClean="0"/>
              <a:t>	super(name</a:t>
            </a:r>
            <a:r>
              <a:rPr lang="tr-TR" sz="1600" b="1" dirty="0"/>
              <a:t>);</a:t>
            </a:r>
          </a:p>
          <a:p>
            <a:r>
              <a:rPr lang="tr-TR" sz="1600" b="1" dirty="0" smtClean="0"/>
              <a:t>	this.a </a:t>
            </a:r>
            <a:r>
              <a:rPr lang="tr-TR" sz="1600" b="1" dirty="0"/>
              <a:t>= a;</a:t>
            </a:r>
          </a:p>
          <a:p>
            <a:r>
              <a:rPr lang="tr-TR" sz="1600" b="1" dirty="0" smtClean="0"/>
              <a:t>        }</a:t>
            </a:r>
            <a:endParaRPr lang="tr-TR" sz="1600" b="1" dirty="0"/>
          </a:p>
          <a:p>
            <a:r>
              <a:rPr lang="tr-TR" sz="1600" b="1" dirty="0" smtClean="0"/>
              <a:t>        public </a:t>
            </a:r>
            <a:r>
              <a:rPr lang="tr-TR" sz="1600" b="1" dirty="0"/>
              <a:t>int getA() {</a:t>
            </a:r>
          </a:p>
          <a:p>
            <a:r>
              <a:rPr lang="tr-TR" sz="1600" b="1" dirty="0" smtClean="0"/>
              <a:t>	return </a:t>
            </a:r>
            <a:r>
              <a:rPr lang="tr-TR" sz="1600" b="1" dirty="0"/>
              <a:t>a;</a:t>
            </a:r>
          </a:p>
          <a:p>
            <a:r>
              <a:rPr lang="tr-TR" sz="1600" b="1" dirty="0" smtClean="0"/>
              <a:t>        }</a:t>
            </a:r>
            <a:endParaRPr lang="tr-TR" sz="1600" b="1" dirty="0"/>
          </a:p>
          <a:p>
            <a:endParaRPr lang="tr-TR" sz="1600" b="1" dirty="0" smtClean="0"/>
          </a:p>
          <a:p>
            <a:r>
              <a:rPr lang="tr-TR" sz="1600" b="1" dirty="0" smtClean="0">
                <a:solidFill>
                  <a:srgbClr val="008000"/>
                </a:solidFill>
              </a:rPr>
              <a:t>        // override abstract method</a:t>
            </a:r>
          </a:p>
          <a:p>
            <a:r>
              <a:rPr lang="tr-TR" sz="1600" b="1" dirty="0" smtClean="0"/>
              <a:t>        </a:t>
            </a:r>
            <a:r>
              <a:rPr lang="tr-TR" sz="1600" b="1" dirty="0" smtClean="0">
                <a:solidFill>
                  <a:srgbClr val="FF0000"/>
                </a:solidFill>
              </a:rPr>
              <a:t>public void draw() {</a:t>
            </a:r>
          </a:p>
          <a:p>
            <a:r>
              <a:rPr lang="tr-TR" sz="1600" b="1" dirty="0" smtClean="0"/>
              <a:t>	</a:t>
            </a:r>
            <a:r>
              <a:rPr lang="en-US" sz="1600" b="1" dirty="0" smtClean="0"/>
              <a:t>for </a:t>
            </a:r>
            <a:r>
              <a:rPr lang="en-US" sz="1600" b="1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line = 0; line &lt; a; line++) {</a:t>
            </a:r>
          </a:p>
          <a:p>
            <a:r>
              <a:rPr lang="tr-TR" sz="1600" b="1" dirty="0" smtClean="0"/>
              <a:t>	        </a:t>
            </a:r>
            <a:r>
              <a:rPr lang="it-IT" sz="1600" b="1" dirty="0" smtClean="0"/>
              <a:t>for </a:t>
            </a:r>
            <a:r>
              <a:rPr lang="it-IT" sz="1600" b="1" dirty="0"/>
              <a:t>(int col = 0; col &lt; a; col++) {</a:t>
            </a:r>
          </a:p>
          <a:p>
            <a:r>
              <a:rPr lang="tr-TR" sz="1600" b="1" dirty="0" smtClean="0"/>
              <a:t>		System.</a:t>
            </a:r>
            <a:r>
              <a:rPr lang="tr-TR" sz="1600" b="1" i="1" dirty="0" smtClean="0"/>
              <a:t>out.print</a:t>
            </a:r>
            <a:r>
              <a:rPr lang="tr-TR" sz="1600" b="1" i="1" dirty="0"/>
              <a:t>("*");</a:t>
            </a:r>
          </a:p>
          <a:p>
            <a:r>
              <a:rPr lang="tr-TR" sz="1600" b="1" dirty="0" smtClean="0"/>
              <a:t>	        }</a:t>
            </a:r>
            <a:endParaRPr lang="tr-TR" sz="1600" b="1" dirty="0"/>
          </a:p>
          <a:p>
            <a:r>
              <a:rPr lang="tr-TR" sz="1600" b="1" dirty="0" smtClean="0"/>
              <a:t>	        System.</a:t>
            </a:r>
            <a:r>
              <a:rPr lang="tr-TR" sz="1600" b="1" i="1" dirty="0" smtClean="0"/>
              <a:t>out.println</a:t>
            </a:r>
            <a:r>
              <a:rPr lang="tr-TR" sz="1600" b="1" i="1" dirty="0"/>
              <a:t>();</a:t>
            </a:r>
          </a:p>
          <a:p>
            <a:r>
              <a:rPr lang="tr-TR" sz="1600" b="1" dirty="0" smtClean="0"/>
              <a:t>	}</a:t>
            </a:r>
            <a:endParaRPr lang="tr-TR" sz="1600" b="1" dirty="0"/>
          </a:p>
          <a:p>
            <a:r>
              <a:rPr lang="tr-TR" sz="1600" b="1" dirty="0" smtClean="0"/>
              <a:t>        }</a:t>
            </a:r>
            <a:endParaRPr lang="tr-TR" sz="1600" b="1" dirty="0"/>
          </a:p>
          <a:p>
            <a:r>
              <a:rPr lang="tr-TR" sz="1600" b="1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586"/>
          <a:stretch/>
        </p:blipFill>
        <p:spPr>
          <a:xfrm>
            <a:off x="286408" y="4142930"/>
            <a:ext cx="4069568" cy="25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59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de">
  <a:themeElements>
    <a:clrScheme name="1_Co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ode">
      <a:majorFont>
        <a:latin typeface="Arial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1_Co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ode">
  <a:themeElements>
    <a:clrScheme name="1_Co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ode">
      <a:majorFont>
        <a:latin typeface="Arial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1_Co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aragraphs">
  <a:themeElements>
    <a:clrScheme name="Paragraph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ragraph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Paragraph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Paragraphs">
  <a:themeElements>
    <a:clrScheme name="Paragraph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ragraph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Paragraph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Code">
  <a:themeElements>
    <a:clrScheme name="1_Co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ode">
      <a:majorFont>
        <a:latin typeface="Arial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1_Co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Paragraphs">
  <a:themeElements>
    <a:clrScheme name="Paragraph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ragraph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0F7F7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altLang="tr-TR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Paragraph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2617</TotalTime>
  <Words>985</Words>
  <Application>Microsoft Office PowerPoint</Application>
  <PresentationFormat>On-screen Show (4:3)</PresentationFormat>
  <Paragraphs>370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49</vt:i4>
      </vt:variant>
    </vt:vector>
  </HeadingPairs>
  <TitlesOfParts>
    <vt:vector size="71" baseType="lpstr">
      <vt:lpstr>ＭＳ Ｐゴシック</vt:lpstr>
      <vt:lpstr>Arial</vt:lpstr>
      <vt:lpstr>Arial Narrow</vt:lpstr>
      <vt:lpstr>Calibri</vt:lpstr>
      <vt:lpstr>Calibri Bold</vt:lpstr>
      <vt:lpstr>Consolas</vt:lpstr>
      <vt:lpstr>Courier New</vt:lpstr>
      <vt:lpstr>Gill Sans</vt:lpstr>
      <vt:lpstr>Lucida Console</vt:lpstr>
      <vt:lpstr>Symbol</vt:lpstr>
      <vt:lpstr>Times New Roman</vt:lpstr>
      <vt:lpstr>Wingdings</vt:lpstr>
      <vt:lpstr>Wingdings 2</vt:lpstr>
      <vt:lpstr>ヒラギノ角ゴ ProN W3</vt:lpstr>
      <vt:lpstr>ヒラギノ角ゴ ProN W6</vt:lpstr>
      <vt:lpstr>Theme1</vt:lpstr>
      <vt:lpstr>1_Code</vt:lpstr>
      <vt:lpstr>2_Code</vt:lpstr>
      <vt:lpstr>Paragraphs</vt:lpstr>
      <vt:lpstr>1_Paragraphs</vt:lpstr>
      <vt:lpstr>3_Code</vt:lpstr>
      <vt:lpstr>2_Paragraphs</vt:lpstr>
      <vt:lpstr>PowerPoint Presentation</vt:lpstr>
      <vt:lpstr>Today</vt:lpstr>
      <vt:lpstr>Abstract Classes</vt:lpstr>
      <vt:lpstr>Abstract Classes: Revisiting the Shapes</vt:lpstr>
      <vt:lpstr>Abstract Classes</vt:lpstr>
      <vt:lpstr>Abstract Classes</vt:lpstr>
      <vt:lpstr>Abstract Methods</vt:lpstr>
      <vt:lpstr>Abstract Classes</vt:lpstr>
      <vt:lpstr>Abstract Classes</vt:lpstr>
      <vt:lpstr>Abstract Classes</vt:lpstr>
      <vt:lpstr>Abstract Classes</vt:lpstr>
      <vt:lpstr>Example-1</vt:lpstr>
      <vt:lpstr>Example-2: music instruments</vt:lpstr>
      <vt:lpstr>Example-2: music instruments</vt:lpstr>
      <vt:lpstr>Example-2: music instruments</vt:lpstr>
      <vt:lpstr>Example-2: music instruments</vt:lpstr>
      <vt:lpstr>Example Project: Payroll System</vt:lpstr>
      <vt:lpstr>Overview of the classes</vt:lpstr>
      <vt:lpstr>Employee.java (1)</vt:lpstr>
      <vt:lpstr>Employee.java (2)</vt:lpstr>
      <vt:lpstr>SalariedEmployee.java</vt:lpstr>
      <vt:lpstr>HourlyEmployee.java (1)</vt:lpstr>
      <vt:lpstr>HourlyEmployee.java (2)</vt:lpstr>
      <vt:lpstr>CommissionEmployee.java (1)</vt:lpstr>
      <vt:lpstr>CommissionEmployee.java (2)</vt:lpstr>
      <vt:lpstr>BasePlusCommissionEmployee.java</vt:lpstr>
      <vt:lpstr>PayrollSystemTest.java (1)</vt:lpstr>
      <vt:lpstr>PayrollSystemTest.java (2)</vt:lpstr>
      <vt:lpstr>Today</vt:lpstr>
      <vt:lpstr>Interfaces</vt:lpstr>
      <vt:lpstr>Concept of Interface</vt:lpstr>
      <vt:lpstr>Defining an Interface in Java</vt:lpstr>
      <vt:lpstr>Implementing an Interface</vt:lpstr>
      <vt:lpstr>Implementing Multiple Interfaces</vt:lpstr>
      <vt:lpstr>Extending a Class and Implementing Interface(s)</vt:lpstr>
      <vt:lpstr>Extending an Interface</vt:lpstr>
      <vt:lpstr>Interfaces as Types</vt:lpstr>
      <vt:lpstr>Interfaces as Types</vt:lpstr>
      <vt:lpstr>Example Project: Payroll System Revisited</vt:lpstr>
      <vt:lpstr>Payable.java</vt:lpstr>
      <vt:lpstr>Invoice.java (1)</vt:lpstr>
      <vt:lpstr>Invoice.java (2)</vt:lpstr>
      <vt:lpstr>Employee.java</vt:lpstr>
      <vt:lpstr>SalariedEmployee.java</vt:lpstr>
      <vt:lpstr>PayableInterfaceTest.java</vt:lpstr>
      <vt:lpstr>Interfaces vs. Abstract Classes</vt:lpstr>
      <vt:lpstr>Interfaces vs Abstract Classes</vt:lpstr>
      <vt:lpstr>Summary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Oguz</dc:creator>
  <cp:lastModifiedBy>bjkbauer</cp:lastModifiedBy>
  <cp:revision>202</cp:revision>
  <cp:lastPrinted>2014-04-08T14:18:05Z</cp:lastPrinted>
  <dcterms:created xsi:type="dcterms:W3CDTF">2014-03-11T09:39:04Z</dcterms:created>
  <dcterms:modified xsi:type="dcterms:W3CDTF">2019-04-24T09:47:03Z</dcterms:modified>
</cp:coreProperties>
</file>